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9"/>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81" r:id="rId23"/>
    <p:sldId id="282" r:id="rId24"/>
    <p:sldId id="277" r:id="rId25"/>
    <p:sldId id="278" r:id="rId26"/>
    <p:sldId id="279" r:id="rId27"/>
    <p:sldId id="280" r:id="rId28"/>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997854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df=573d60e5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知识点1 文化遗产的保护与利用</a:t>
            </a:r>
            <a:endParaRPr lang="en-US" sz="2800"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df=6532486c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知识点2 《世界遗产公约》</a:t>
            </a:r>
            <a:endParaRPr lang="en-US" sz="2800"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1#df=cb921467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知识点3 各国的历史遗迹与文化遗产</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history#pid=68ec7419e93348528ddcb2ba#tid=68f093d966391f0009f97f12#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449056" y="4315968"/>
            <a:ext cx="2788920" cy="914400"/>
          </a:xfrm>
          <a:prstGeom prst="rect">
            <a:avLst/>
          </a:prstGeom>
          <a:noFill/>
          <a:ln/>
        </p:spPr>
        <p:txBody>
          <a:bodyPr wrap="square" lIns="0" tIns="0" rIns="0" bIns="0" rtlCol="0" anchor="ctr"/>
          <a:lstStyle/>
          <a:p>
            <a:pPr algn="ctr">
              <a:lnSpc>
                <a:spcPct val="120000"/>
              </a:lnSpc>
            </a:pPr>
            <a:r>
              <a:rPr lang="en-US" sz="2400" b="1" i="0" dirty="0">
                <a:solidFill>
                  <a:srgbClr val="649226"/>
                </a:solidFill>
                <a:latin typeface="微软雅黑" pitchFamily="34" charset="0"/>
                <a:ea typeface="微软雅黑" pitchFamily="34" charset="-122"/>
                <a:cs typeface="微软雅黑" pitchFamily="34" charset="-120"/>
              </a:rPr>
              <a:t>历史 选择性必修3 文化交流与传播</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考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考点</a:t>
            </a:r>
            <a:endParaRPr lang="en-US" sz="5400" dirty="0"/>
          </a:p>
        </p:txBody>
      </p:sp>
      <p:sp>
        <p:nvSpPr>
          <p:cNvPr id="4" name="MasterShapeName"/>
          <p:cNvSpPr/>
          <p:nvPr/>
        </p:nvSpPr>
        <p:spPr>
          <a:xfrm>
            <a:off x="557784" y="2011680"/>
            <a:ext cx="6784848" cy="813816"/>
          </a:xfrm>
          <a:prstGeom prst="rect">
            <a:avLst/>
          </a:prstGeom>
          <a:noFill/>
          <a:ln/>
        </p:spPr>
        <p:txBody>
          <a:bodyPr wrap="square" lIns="0" tIns="0" rIns="0" bIns="0" rtlCol="0" anchor="t"/>
          <a:lstStyle/>
          <a:p>
            <a:pPr algn="l">
              <a:lnSpc>
                <a:spcPct val="100000"/>
              </a:lnSpc>
            </a:pPr>
            <a:r>
              <a:rPr lang="en-US" sz="4400" b="1" i="0" dirty="0">
                <a:solidFill>
                  <a:srgbClr val="000000"/>
                </a:solidFill>
                <a:latin typeface="微软雅黑" pitchFamily="34" charset="0"/>
                <a:ea typeface="微软雅黑" pitchFamily="34" charset="-122"/>
                <a:cs typeface="微软雅黑" pitchFamily="34" charset="-120"/>
              </a:rPr>
              <a:t>本节点内容</a:t>
            </a:r>
            <a:endParaRPr lang="en-US" sz="4400" dirty="0"/>
          </a:p>
        </p:txBody>
      </p:sp>
      <p:sp>
        <p:nvSpPr>
          <p:cNvPr id="5"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QC_5_AS.12_1#d875c2b6f?vop=1&amp;pid=6532486ce&amp;color=0,0,0&amp;vtp=1&amp;bt=1&amp;bbb=1&amp;hb=1"/>
          <p:cNvSpPr/>
          <p:nvPr/>
        </p:nvSpPr>
        <p:spPr>
          <a:xfrm>
            <a:off x="722376" y="972000"/>
            <a:ext cx="10753344" cy="3612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本题考查中国彰显文化保护大国的担当。选择C：据材料可知</a:t>
            </a:r>
            <a:r>
              <a:rPr lang="en-US" altLang="zh-CN" sz="2000" b="0" i="0">
                <a:solidFill>
                  <a:srgbClr val="000000"/>
                </a:solidFill>
                <a:latin typeface="微软雅黑" pitchFamily="34" charset="0"/>
                <a:ea typeface="微软雅黑" pitchFamily="34" charset="-122"/>
                <a:cs typeface="微软雅黑" pitchFamily="34" charset="-120"/>
              </a:rPr>
              <a:t>，材料中的举措表明我国在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国际文化遗产保护事务中主动承担责任</a:t>
            </a:r>
            <a:r>
              <a:rPr lang="en-US" altLang="zh-CN" sz="2000" b="0" i="0" dirty="0">
                <a:solidFill>
                  <a:srgbClr val="000000"/>
                </a:solidFill>
                <a:latin typeface="微软雅黑" pitchFamily="34" charset="0"/>
                <a:ea typeface="微软雅黑" pitchFamily="34" charset="-122"/>
                <a:cs typeface="微软雅黑" pitchFamily="34" charset="-120"/>
              </a:rPr>
              <a:t>，积极参与并推动国际文化遗产保护合作</a:t>
            </a:r>
            <a:r>
              <a:rPr lang="en-US" altLang="zh-CN" sz="2000" b="0" i="0">
                <a:solidFill>
                  <a:srgbClr val="000000"/>
                </a:solidFill>
                <a:latin typeface="微软雅黑" pitchFamily="34" charset="0"/>
                <a:ea typeface="微软雅黑" pitchFamily="34" charset="-122"/>
                <a:cs typeface="微软雅黑" pitchFamily="34" charset="-120"/>
              </a:rPr>
              <a:t>，彰显了我国在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文化遗产保护方面作为大国的担当</a:t>
            </a:r>
            <a:r>
              <a:rPr lang="en-US" altLang="zh-CN" sz="2000" b="0" i="0" dirty="0">
                <a:solidFill>
                  <a:srgbClr val="000000"/>
                </a:solidFill>
                <a:latin typeface="微软雅黑" pitchFamily="34" charset="0"/>
                <a:ea typeface="微软雅黑" pitchFamily="34" charset="-122"/>
                <a:cs typeface="微软雅黑" pitchFamily="34" charset="-120"/>
              </a:rPr>
              <a:t>。排除A：虽然我国在文化遗产保护等方面积极作为</a:t>
            </a:r>
            <a:r>
              <a:rPr lang="en-US" altLang="zh-CN" sz="2000" b="0" i="0">
                <a:solidFill>
                  <a:srgbClr val="000000"/>
                </a:solidFill>
                <a:latin typeface="微软雅黑" pitchFamily="34" charset="0"/>
                <a:ea typeface="微软雅黑" pitchFamily="34" charset="-122"/>
                <a:cs typeface="微软雅黑" pitchFamily="34" charset="-120"/>
              </a:rPr>
              <a:t>，但当今</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世界文化多元发展</a:t>
            </a:r>
            <a:r>
              <a:rPr lang="en-US" altLang="zh-CN" sz="2000" b="0" i="0" dirty="0">
                <a:solidFill>
                  <a:srgbClr val="000000"/>
                </a:solidFill>
                <a:latin typeface="微软雅黑" pitchFamily="34" charset="0"/>
                <a:ea typeface="微软雅黑" pitchFamily="34" charset="-122"/>
                <a:cs typeface="微软雅黑" pitchFamily="34" charset="-120"/>
              </a:rPr>
              <a:t>，不同国家和民族的文化都有其独特价值和发展脉络</a:t>
            </a:r>
            <a:r>
              <a:rPr lang="en-US" altLang="zh-CN" sz="2000" b="0" i="0">
                <a:solidFill>
                  <a:srgbClr val="000000"/>
                </a:solidFill>
                <a:latin typeface="微软雅黑" pitchFamily="34" charset="0"/>
                <a:ea typeface="微软雅黑" pitchFamily="34" charset="-122"/>
                <a:cs typeface="微软雅黑" pitchFamily="34" charset="-120"/>
              </a:rPr>
              <a:t>，任何一个国家都无法</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引领世界文化发展方向”。排除B：题干信息主要聚焦于文化遗产保护领域</a:t>
            </a:r>
            <a:r>
              <a:rPr lang="en-US" altLang="zh-CN" sz="2000" b="0" i="0">
                <a:solidFill>
                  <a:srgbClr val="000000"/>
                </a:solidFill>
                <a:latin typeface="微软雅黑" pitchFamily="34" charset="0"/>
                <a:ea typeface="微软雅黑" pitchFamily="34" charset="-122"/>
                <a:cs typeface="微软雅黑" pitchFamily="34" charset="-120"/>
              </a:rPr>
              <a:t>，并没有提及与对</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外贸易相关的内容</a:t>
            </a:r>
            <a:r>
              <a:rPr lang="en-US" altLang="zh-CN" sz="2000" b="0" i="0" dirty="0">
                <a:solidFill>
                  <a:srgbClr val="000000"/>
                </a:solidFill>
                <a:latin typeface="微软雅黑" pitchFamily="34" charset="0"/>
                <a:ea typeface="微软雅黑" pitchFamily="34" charset="-122"/>
                <a:cs typeface="微软雅黑" pitchFamily="34" charset="-120"/>
              </a:rPr>
              <a:t>，不存在借助文物保护推动对外贸易的内容。排除D</a:t>
            </a:r>
            <a:r>
              <a:rPr lang="en-US" altLang="zh-CN" sz="2000" b="0" i="0">
                <a:solidFill>
                  <a:srgbClr val="000000"/>
                </a:solidFill>
                <a:latin typeface="微软雅黑" pitchFamily="34" charset="0"/>
                <a:ea typeface="微软雅黑" pitchFamily="34" charset="-122"/>
                <a:cs typeface="微软雅黑" pitchFamily="34" charset="-120"/>
              </a:rPr>
              <a:t>：题干重点强调的是我国</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在国际文化遗产保护方面的行动</a:t>
            </a:r>
            <a:r>
              <a:rPr lang="en-US" altLang="zh-CN" sz="2000" b="0" i="0" dirty="0">
                <a:solidFill>
                  <a:srgbClr val="000000"/>
                </a:solidFill>
                <a:latin typeface="微软雅黑" pitchFamily="34" charset="0"/>
                <a:ea typeface="微软雅黑" pitchFamily="34" charset="-122"/>
                <a:cs typeface="微软雅黑" pitchFamily="34" charset="-120"/>
              </a:rPr>
              <a:t>，而非着力提升国家的文化软实力</a:t>
            </a:r>
            <a:r>
              <a:rPr lang="en-US" altLang="zh-CN" sz="2000" b="0" i="0">
                <a:solidFill>
                  <a:srgbClr val="000000"/>
                </a:solidFill>
                <a:latin typeface="微软雅黑" pitchFamily="34" charset="0"/>
                <a:ea typeface="微软雅黑" pitchFamily="34" charset="-122"/>
                <a:cs typeface="微软雅黑" pitchFamily="34" charset="-120"/>
              </a:rPr>
              <a:t>，提升文化软实力通常涉及文</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化传播</a:t>
            </a:r>
            <a:r>
              <a:rPr lang="en-US" altLang="zh-CN" sz="2000" b="0" i="0" dirty="0">
                <a:solidFill>
                  <a:srgbClr val="000000"/>
                </a:solidFill>
                <a:latin typeface="微软雅黑" pitchFamily="34" charset="0"/>
                <a:ea typeface="微软雅黑" pitchFamily="34" charset="-122"/>
                <a:cs typeface="微软雅黑" pitchFamily="34" charset="-120"/>
              </a:rPr>
              <a:t>、文化影响力等多方面，题干未涉及相关内容。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sp>
        <p:nvSpPr>
          <p:cNvPr id="2" name="QC_5_BD.13_1#2809ac35c?pid=cb9214675&amp;color=0,0,0&amp;vtp=1&amp;bt=1&amp;bbb=1&amp;hb=1"/>
          <p:cNvSpPr/>
          <p:nvPr/>
        </p:nvSpPr>
        <p:spPr>
          <a:xfrm>
            <a:off x="722376" y="972000"/>
            <a:ext cx="10753344" cy="22147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a:t>
            </a:r>
            <a:r>
              <a:rPr lang="en-US" altLang="zh-CN" sz="2000" b="0" i="0" dirty="0">
                <a:solidFill>
                  <a:srgbClr val="000000"/>
                </a:solidFill>
                <a:latin typeface="仿宋" pitchFamily="34" charset="0"/>
                <a:ea typeface="仿宋" pitchFamily="34" charset="-122"/>
                <a:cs typeface="仿宋" pitchFamily="34" charset="-120"/>
              </a:rPr>
              <a:t>[贵州黔南2025模拟]</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2020年世界遗产中心对威尼斯再次进行监测，报告指出</a:t>
            </a:r>
            <a:r>
              <a:rPr lang="en-US" altLang="zh-CN" sz="2000" b="0" i="0">
                <a:solidFill>
                  <a:srgbClr val="000000"/>
                </a:solidFill>
                <a:latin typeface="微软雅黑" pitchFamily="34" charset="0"/>
                <a:ea typeface="微软雅黑" pitchFamily="34" charset="-122"/>
                <a:cs typeface="微软雅黑" pitchFamily="34" charset="-120"/>
              </a:rPr>
              <a:t>：威尼斯世界遗</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产城市面临严峻威胁</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当地居民是遗产突出普遍价值的重要支撑</a:t>
            </a:r>
            <a:r>
              <a:rPr lang="en-US" altLang="zh-CN" sz="2000" b="0" i="0">
                <a:solidFill>
                  <a:srgbClr val="000000"/>
                </a:solidFill>
                <a:latin typeface="微软雅黑" pitchFamily="34" charset="0"/>
                <a:ea typeface="微软雅黑" pitchFamily="34" charset="-122"/>
                <a:cs typeface="微软雅黑" pitchFamily="34" charset="-120"/>
              </a:rPr>
              <a:t>，作为城市基本社会结构的组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成部分</a:t>
            </a:r>
            <a:r>
              <a:rPr lang="en-US" altLang="zh-CN" sz="2000" b="0" i="0" dirty="0">
                <a:solidFill>
                  <a:srgbClr val="000000"/>
                </a:solidFill>
                <a:latin typeface="微软雅黑" pitchFamily="34" charset="0"/>
                <a:ea typeface="微软雅黑" pitchFamily="34" charset="-122"/>
                <a:cs typeface="微软雅黑" pitchFamily="34" charset="-120"/>
              </a:rPr>
              <a:t>，他们应得到支持；同时应通过可负担住房、促进就业和相关基础设施保障等手段</a:t>
            </a:r>
            <a:r>
              <a:rPr lang="en-US" altLang="zh-CN" sz="2000" b="0" i="0">
                <a:solidFill>
                  <a:srgbClr val="000000"/>
                </a:solidFill>
                <a:latin typeface="微软雅黑" pitchFamily="34" charset="0"/>
                <a:ea typeface="微软雅黑" pitchFamily="34" charset="-122"/>
                <a:cs typeface="微软雅黑" pitchFamily="34" charset="-120"/>
              </a:rPr>
              <a:t>，维持</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城市居民的数量</a:t>
            </a:r>
            <a:r>
              <a:rPr lang="en-US" altLang="zh-CN" sz="2000" b="0" i="0" dirty="0">
                <a:solidFill>
                  <a:srgbClr val="000000"/>
                </a:solidFill>
                <a:latin typeface="微软雅黑" pitchFamily="34" charset="0"/>
                <a:ea typeface="微软雅黑" pitchFamily="34" charset="-122"/>
                <a:cs typeface="微软雅黑" pitchFamily="34" charset="-120"/>
              </a:rPr>
              <a:t>，同时大幅度减少游客人数，</a:t>
            </a:r>
            <a:r>
              <a:rPr lang="en-US" altLang="zh-CN" sz="2000" b="0" i="0">
                <a:solidFill>
                  <a:srgbClr val="000000"/>
                </a:solidFill>
                <a:latin typeface="微软雅黑" pitchFamily="34" charset="0"/>
                <a:ea typeface="微软雅黑" pitchFamily="34" charset="-122"/>
                <a:cs typeface="微软雅黑" pitchFamily="34" charset="-120"/>
              </a:rPr>
              <a:t>尤其要将禁止大型船舶进入作为一项优先工作落实。</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由此可知(</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4_1#2809ac35c.bracket?pid=cb9214675&amp;color=0,0,0&amp;vpa=5&amp;vtp=1"/>
          <p:cNvSpPr/>
          <p:nvPr/>
        </p:nvSpPr>
        <p:spPr>
          <a:xfrm>
            <a:off x="1938401" y="2781750"/>
            <a:ext cx="3746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5_BD.13_2#2809ac35c.choices?pid=cb9214675&amp;color=0,0,0&amp;vtp=1&amp;bbb=1"/>
          <p:cNvSpPr/>
          <p:nvPr/>
        </p:nvSpPr>
        <p:spPr>
          <a:xfrm>
            <a:off x="722376" y="3248474"/>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A.旅游和居民流失是威尼斯遗产地的两大威胁</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.当地经济现状可以维持威尼斯城市生活的平衡</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.大型船舶进出并不影响威尼斯遗产地的发展</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.威尼斯在各个领域存在的问题已得到有效解决</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sp>
        <p:nvSpPr>
          <p:cNvPr id="2" name="QC_5_AS.15_1#2809ac35c?vop=1&amp;pid=cb9214675&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本题考查世界遗产面临的保护与开发问题。选择A：材料“维持城市居民的数量</a:t>
            </a:r>
            <a:r>
              <a:rPr lang="en-US" altLang="zh-CN" sz="2000" b="0" i="0">
                <a:solidFill>
                  <a:srgbClr val="000000"/>
                </a:solidFill>
                <a:latin typeface="微软雅黑" pitchFamily="34" charset="0"/>
                <a:ea typeface="微软雅黑" pitchFamily="34" charset="-122"/>
                <a:cs typeface="微软雅黑" pitchFamily="34" charset="-120"/>
              </a:rPr>
              <a:t>，同时大</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幅度减少游客人数</a:t>
            </a:r>
            <a:r>
              <a:rPr lang="en-US" altLang="zh-CN" sz="2000" b="0" i="0" dirty="0">
                <a:solidFill>
                  <a:srgbClr val="000000"/>
                </a:solidFill>
                <a:latin typeface="微软雅黑" pitchFamily="34" charset="0"/>
                <a:ea typeface="微软雅黑" pitchFamily="34" charset="-122"/>
                <a:cs typeface="微软雅黑" pitchFamily="34" charset="-120"/>
              </a:rPr>
              <a:t>”说明旅游和居民流失是威尼斯遗产地面临的两大问题。排除B</a:t>
            </a:r>
            <a:r>
              <a:rPr lang="en-US" altLang="zh-CN" sz="2000" b="0" i="0">
                <a:solidFill>
                  <a:srgbClr val="000000"/>
                </a:solidFill>
                <a:latin typeface="微软雅黑" pitchFamily="34" charset="0"/>
                <a:ea typeface="微软雅黑" pitchFamily="34" charset="-122"/>
                <a:cs typeface="微软雅黑" pitchFamily="34" charset="-120"/>
              </a:rPr>
              <a:t>：题干中并未</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提及威尼斯的经济现状能否维持城市生活的平衡</a:t>
            </a:r>
            <a:r>
              <a:rPr lang="en-US" altLang="zh-CN" sz="2000" b="0" i="0" dirty="0">
                <a:solidFill>
                  <a:srgbClr val="000000"/>
                </a:solidFill>
                <a:latin typeface="微软雅黑" pitchFamily="34" charset="0"/>
                <a:ea typeface="微软雅黑" pitchFamily="34" charset="-122"/>
                <a:cs typeface="微软雅黑" pitchFamily="34" charset="-120"/>
              </a:rPr>
              <a:t>。排除C：题干中明确提及</a:t>
            </a:r>
            <a:r>
              <a:rPr lang="en-US" altLang="zh-CN" sz="2000" b="0" i="0">
                <a:solidFill>
                  <a:srgbClr val="000000"/>
                </a:solidFill>
                <a:latin typeface="微软雅黑" pitchFamily="34" charset="0"/>
                <a:ea typeface="微软雅黑" pitchFamily="34" charset="-122"/>
                <a:cs typeface="微软雅黑" pitchFamily="34" charset="-120"/>
              </a:rPr>
              <a:t>“尤其要将禁止大型</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船舶进入作为一项优先工作落实</a:t>
            </a:r>
            <a:r>
              <a:rPr lang="en-US" altLang="zh-CN" sz="2000" b="0" i="0" dirty="0">
                <a:solidFill>
                  <a:srgbClr val="000000"/>
                </a:solidFill>
                <a:latin typeface="微软雅黑" pitchFamily="34" charset="0"/>
                <a:ea typeface="微软雅黑" pitchFamily="34" charset="-122"/>
                <a:cs typeface="微软雅黑" pitchFamily="34" charset="-120"/>
              </a:rPr>
              <a:t>”，说明大型船舶的进出对威尼斯遗产地有影响。排除D</a:t>
            </a:r>
            <a:r>
              <a:rPr lang="en-US" altLang="zh-CN" sz="2000" b="0" i="0">
                <a:solidFill>
                  <a:srgbClr val="000000"/>
                </a:solidFill>
                <a:latin typeface="微软雅黑" pitchFamily="34" charset="0"/>
                <a:ea typeface="微软雅黑" pitchFamily="34" charset="-122"/>
                <a:cs typeface="微软雅黑" pitchFamily="34" charset="-120"/>
              </a:rPr>
              <a:t>：题干</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中明确提到威尼斯世界遗产城市面临严峻威胁</a:t>
            </a:r>
            <a:r>
              <a:rPr lang="en-US" altLang="zh-CN" sz="2000" b="0" i="0" dirty="0">
                <a:solidFill>
                  <a:srgbClr val="000000"/>
                </a:solidFill>
                <a:latin typeface="微软雅黑" pitchFamily="34" charset="0"/>
                <a:ea typeface="微软雅黑" pitchFamily="34" charset="-122"/>
                <a:cs typeface="微软雅黑" pitchFamily="34" charset="-120"/>
              </a:rPr>
              <a:t>，并未提及问题已得到有效解决。</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sp>
        <p:nvSpPr>
          <p:cNvPr id="2" name="C_3#51008fd87.fixed?pid=7c1e2c623&amp;color=100,146,38&amp;vtp=1&amp;bbb=1"/>
          <p:cNvSpPr/>
          <p:nvPr/>
        </p:nvSpPr>
        <p:spPr>
          <a:xfrm>
            <a:off x="5257800" y="950976"/>
            <a:ext cx="1682496" cy="1197864"/>
          </a:xfrm>
          <a:prstGeom prst="rect">
            <a:avLst/>
          </a:prstGeom>
          <a:noFill/>
          <a:ln/>
        </p:spPr>
        <p:txBody>
          <a:bodyPr wrap="none" lIns="0" tIns="0" rIns="0" bIns="0" rtlCol="0" anchor="ctr"/>
          <a:lstStyle/>
          <a:p>
            <a:pPr algn="ctr" latinLnBrk="1">
              <a:lnSpc>
                <a:spcPts val="8900"/>
              </a:lnSpc>
            </a:pPr>
            <a:r>
              <a:rPr lang="en-US" altLang="zh-CN" sz="7200" b="1" i="0" dirty="0">
                <a:solidFill>
                  <a:srgbClr val="649226"/>
                </a:solidFill>
                <a:latin typeface="微软雅黑" pitchFamily="34" charset="0"/>
                <a:ea typeface="微软雅黑" pitchFamily="34" charset="-122"/>
                <a:cs typeface="微软雅黑" pitchFamily="34" charset="-120"/>
              </a:rPr>
              <a:t>15</a:t>
            </a:r>
            <a:endParaRPr lang="en-US" altLang="zh-CN" sz="7200" dirty="0"/>
          </a:p>
        </p:txBody>
      </p:sp>
      <p:sp>
        <p:nvSpPr>
          <p:cNvPr id="3" name="C_3#51008fd87.fixed?pid=7c1e2c623&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第15课</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文化遗产：全人类共同的财富</a:t>
            </a:r>
            <a:endParaRPr lang="en-US" altLang="zh-CN" sz="4400" dirty="0"/>
          </a:p>
        </p:txBody>
      </p:sp>
      <p:pic>
        <p:nvPicPr>
          <p:cNvPr id="4" name="C_3#51008fd87.fixed?pid=7c1e2c623&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3_BD#51008fd87.fixed?pid=7c1e2c623&amp;color=255,255,255&amp;vtp=1&amp;bbb=1"/>
          <p:cNvSpPr/>
          <p:nvPr/>
        </p:nvSpPr>
        <p:spPr>
          <a:xfrm>
            <a:off x="10460736" y="4379944"/>
            <a:ext cx="1709928" cy="566992"/>
          </a:xfrm>
          <a:prstGeom prst="rect">
            <a:avLst/>
          </a:prstGeom>
          <a:noFill/>
          <a:ln/>
        </p:spPr>
        <p:txBody>
          <a:bodyPr wrap="none" lIns="0" tIns="0" rIns="0" bIns="0" rtlCol="0" anchor="ctr"/>
          <a:lstStyle/>
          <a:p>
            <a:pPr algn="l" latinLnBrk="1">
              <a:lnSpc>
                <a:spcPts val="5000"/>
              </a:lnSpc>
            </a:pPr>
            <a:r>
              <a:rPr lang="en-US" altLang="zh-CN" sz="2800" b="1" i="0" dirty="0">
                <a:solidFill>
                  <a:srgbClr val="FFFFFF"/>
                </a:solidFill>
                <a:latin typeface="SimHei" pitchFamily="34" charset="0"/>
                <a:ea typeface="SimHei" pitchFamily="34" charset="-122"/>
                <a:cs typeface="SimHei" pitchFamily="34" charset="-120"/>
              </a:rPr>
              <a:t>刷提升</a:t>
            </a:r>
            <a:endParaRPr lang="en-US" altLang="zh-CN" sz="2800" dirty="0"/>
          </a:p>
        </p:txBody>
      </p:sp>
    </p:spTree>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
        <p:nvSpPr>
          <p:cNvPr id="2" name="QC_4_BD.16_1#41ecd082a?pid=51008fd87&amp;color=0,0,0&amp;vtp=1&amp;bt=1&amp;bbb=1&amp;hb=1"/>
          <p:cNvSpPr/>
          <p:nvPr/>
        </p:nvSpPr>
        <p:spPr>
          <a:xfrm>
            <a:off x="722376" y="97200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dirty="0">
                <a:solidFill>
                  <a:srgbClr val="000000"/>
                </a:solidFill>
                <a:latin typeface="仿宋" pitchFamily="34" charset="0"/>
                <a:ea typeface="仿宋" pitchFamily="34" charset="-122"/>
                <a:cs typeface="仿宋" pitchFamily="34" charset="-120"/>
              </a:rPr>
              <a:t>[河北雄安新区2025高二期末]</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故宫博物院在对古建筑的修缮与保护中，</a:t>
            </a:r>
            <a:r>
              <a:rPr lang="en-US" altLang="zh-CN" sz="2000" b="0" i="0">
                <a:solidFill>
                  <a:srgbClr val="000000"/>
                </a:solidFill>
                <a:latin typeface="微软雅黑" pitchFamily="34" charset="0"/>
                <a:ea typeface="微软雅黑" pitchFamily="34" charset="-122"/>
                <a:cs typeface="微软雅黑" pitchFamily="34" charset="-120"/>
              </a:rPr>
              <a:t>针对传统青砖返碱问题，</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故宫古建部联合北京化工大学开展材料分析</a:t>
            </a:r>
            <a:r>
              <a:rPr lang="en-US" altLang="zh-CN" sz="2000" b="0" i="0" dirty="0">
                <a:solidFill>
                  <a:srgbClr val="000000"/>
                </a:solidFill>
                <a:latin typeface="微软雅黑" pitchFamily="34" charset="0"/>
                <a:ea typeface="微软雅黑" pitchFamily="34" charset="-122"/>
                <a:cs typeface="微软雅黑" pitchFamily="34" charset="-120"/>
              </a:rPr>
              <a:t>，发现“砖体原料含盐量超标”是主要原因。</a:t>
            </a:r>
            <a:r>
              <a:rPr lang="en-US" altLang="zh-CN" sz="2000" b="0" i="0">
                <a:solidFill>
                  <a:srgbClr val="000000"/>
                </a:solidFill>
                <a:latin typeface="微软雅黑" pitchFamily="34" charset="0"/>
                <a:ea typeface="微软雅黑" pitchFamily="34" charset="-122"/>
                <a:cs typeface="微软雅黑" pitchFamily="34" charset="-120"/>
              </a:rPr>
              <a:t>基于此，</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他们制定了故宫青砖烧制技术的规范</a:t>
            </a:r>
            <a:r>
              <a:rPr lang="en-US" altLang="zh-CN" sz="2000" b="0" i="0" dirty="0">
                <a:solidFill>
                  <a:srgbClr val="000000"/>
                </a:solidFill>
                <a:latin typeface="微软雅黑" pitchFamily="34" charset="0"/>
                <a:ea typeface="微软雅黑" pitchFamily="34" charset="-122"/>
                <a:cs typeface="微软雅黑" pitchFamily="34" charset="-120"/>
              </a:rPr>
              <a:t>，要求河北窑厂采用明代“澄泥法”改良配方。</a:t>
            </a:r>
            <a:r>
              <a:rPr lang="en-US" altLang="zh-CN" sz="2000" b="0" i="0">
                <a:solidFill>
                  <a:srgbClr val="000000"/>
                </a:solidFill>
                <a:latin typeface="微软雅黑" pitchFamily="34" charset="0"/>
                <a:ea typeface="微软雅黑" pitchFamily="34" charset="-122"/>
                <a:cs typeface="微软雅黑" pitchFamily="34" charset="-120"/>
              </a:rPr>
              <a:t>由此可知，</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文化遗产保护应(</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17_1#41ecd082a.bracket?pid=51008fd87&amp;color=0,0,0&amp;vpa=6&amp;vtp=1"/>
          <p:cNvSpPr/>
          <p:nvPr/>
        </p:nvSpPr>
        <p:spPr>
          <a:xfrm>
            <a:off x="2687701" y="2324550"/>
            <a:ext cx="385763"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4_BD.16_2#41ecd082a.choices?pid=51008fd87&amp;color=0,0,0&amp;vtp=1&amp;bbb=1"/>
          <p:cNvSpPr/>
          <p:nvPr/>
        </p:nvSpPr>
        <p:spPr>
          <a:xfrm>
            <a:off x="722376" y="2791274"/>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.关注文物的完整性</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.坚持历史的真实性为第一要义</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C.适应时代发展要求</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.将传统工艺与现代科技相结合</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sp>
        <p:nvSpPr>
          <p:cNvPr id="2" name="QC_4_AS.18_1#41ecd082a?vop=1&amp;pid=51008fd87&amp;color=0,0,0&amp;vtp=1&amp;bt=1&amp;bbb=1&amp;hb=1"/>
          <p:cNvSpPr/>
          <p:nvPr/>
        </p:nvSpPr>
        <p:spPr>
          <a:xfrm>
            <a:off x="722376" y="972000"/>
            <a:ext cx="10753344" cy="31549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本题考查文化遗产的保护。选择D：故宫针对青砖返碱问题</a:t>
            </a:r>
            <a:r>
              <a:rPr lang="en-US" altLang="zh-CN" sz="2000" b="0" i="0">
                <a:solidFill>
                  <a:srgbClr val="000000"/>
                </a:solidFill>
                <a:latin typeface="微软雅黑" pitchFamily="34" charset="0"/>
                <a:ea typeface="微软雅黑" pitchFamily="34" charset="-122"/>
                <a:cs typeface="微软雅黑" pitchFamily="34" charset="-120"/>
              </a:rPr>
              <a:t>，联合高校进行材料分析找出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了主因</a:t>
            </a:r>
            <a:r>
              <a:rPr lang="en-US" altLang="zh-CN" sz="2000" b="0" i="0" dirty="0">
                <a:solidFill>
                  <a:srgbClr val="000000"/>
                </a:solidFill>
                <a:latin typeface="微软雅黑" pitchFamily="34" charset="0"/>
                <a:ea typeface="微软雅黑" pitchFamily="34" charset="-122"/>
                <a:cs typeface="微软雅黑" pitchFamily="34" charset="-120"/>
              </a:rPr>
              <a:t>，又采用传统“澄泥法”改良配方</a:t>
            </a:r>
            <a:r>
              <a:rPr lang="en-US" altLang="zh-CN" sz="2000" b="0" i="0">
                <a:solidFill>
                  <a:srgbClr val="000000"/>
                </a:solidFill>
                <a:latin typeface="微软雅黑" pitchFamily="34" charset="0"/>
                <a:ea typeface="微软雅黑" pitchFamily="34" charset="-122"/>
                <a:cs typeface="微软雅黑" pitchFamily="34" charset="-120"/>
              </a:rPr>
              <a:t>，这体现出文化遗产保护中将传统工艺与现代科技相结</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合</a:t>
            </a:r>
            <a:r>
              <a:rPr lang="en-US" altLang="zh-CN" sz="2000" b="0" i="0" dirty="0">
                <a:solidFill>
                  <a:srgbClr val="000000"/>
                </a:solidFill>
                <a:latin typeface="微软雅黑" pitchFamily="34" charset="0"/>
                <a:ea typeface="微软雅黑" pitchFamily="34" charset="-122"/>
                <a:cs typeface="微软雅黑" pitchFamily="34" charset="-120"/>
              </a:rPr>
              <a:t>。排除A：关注文物的完整性强调整体保护，但材料仅针对青砖返碱这一局部问题的解决</a:t>
            </a:r>
            <a:r>
              <a:rPr lang="en-US" altLang="zh-CN" sz="2000" b="0" i="0">
                <a:solidFill>
                  <a:srgbClr val="000000"/>
                </a:solidFill>
                <a:latin typeface="微软雅黑" pitchFamily="34" charset="0"/>
                <a:ea typeface="微软雅黑" pitchFamily="34" charset="-122"/>
                <a:cs typeface="微软雅黑" pitchFamily="34" charset="-120"/>
              </a:rPr>
              <a:t>，未</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涉及文物结构或整体性维护</a:t>
            </a:r>
            <a:r>
              <a:rPr lang="en-US" altLang="zh-CN" sz="2000" b="0" i="0" dirty="0">
                <a:solidFill>
                  <a:srgbClr val="000000"/>
                </a:solidFill>
                <a:latin typeface="微软雅黑" pitchFamily="34" charset="0"/>
                <a:ea typeface="微软雅黑" pitchFamily="34" charset="-122"/>
                <a:cs typeface="微软雅黑" pitchFamily="34" charset="-120"/>
              </a:rPr>
              <a:t>。排除B：坚持历史的真实性为第一要义是基本原则</a:t>
            </a:r>
            <a:r>
              <a:rPr lang="en-US" altLang="zh-CN" sz="2000" b="0" i="0">
                <a:solidFill>
                  <a:srgbClr val="000000"/>
                </a:solidFill>
                <a:latin typeface="微软雅黑" pitchFamily="34" charset="0"/>
                <a:ea typeface="微软雅黑" pitchFamily="34" charset="-122"/>
                <a:cs typeface="微软雅黑" pitchFamily="34" charset="-120"/>
              </a:rPr>
              <a:t>，材料中采用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澄泥法”尊重历史工艺，但材料强调的是现代科技诊断与创新方案，真实性并非材料核心</a:t>
            </a:r>
            <a:r>
              <a:rPr lang="en-US" altLang="zh-CN" sz="2000" b="0" i="0">
                <a:solidFill>
                  <a:srgbClr val="000000"/>
                </a:solidFill>
                <a:latin typeface="微软雅黑" pitchFamily="34" charset="0"/>
                <a:ea typeface="微软雅黑" pitchFamily="34" charset="-122"/>
                <a:cs typeface="微软雅黑" pitchFamily="34" charset="-120"/>
              </a:rPr>
              <a:t>。排</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除</a:t>
            </a:r>
            <a:r>
              <a:rPr lang="en-US" altLang="zh-CN" sz="2000" b="0" i="0" dirty="0">
                <a:solidFill>
                  <a:srgbClr val="000000"/>
                </a:solidFill>
                <a:latin typeface="微软雅黑" pitchFamily="34" charset="0"/>
                <a:ea typeface="微软雅黑" pitchFamily="34" charset="-122"/>
                <a:cs typeface="微软雅黑" pitchFamily="34" charset="-120"/>
              </a:rPr>
              <a:t>C：材料聚焦具体技术问题（如含盐量超标）的解决，而非响应时代变迁</a:t>
            </a:r>
            <a:r>
              <a:rPr lang="en-US" altLang="zh-CN" sz="2000" b="0" i="0">
                <a:solidFill>
                  <a:srgbClr val="000000"/>
                </a:solidFill>
                <a:latin typeface="微软雅黑" pitchFamily="34" charset="0"/>
                <a:ea typeface="微软雅黑" pitchFamily="34" charset="-122"/>
                <a:cs typeface="微软雅黑" pitchFamily="34" charset="-120"/>
              </a:rPr>
              <a:t>，如数字化保护等时</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代要求</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p:sp>
        <p:nvSpPr>
          <p:cNvPr id="2" name="QC_4_BD.19_1#21975829a?pid=51008fd87&amp;color=0,0,0&amp;vtp=1&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0" i="0" dirty="0">
                <a:solidFill>
                  <a:srgbClr val="000000"/>
                </a:solidFill>
                <a:latin typeface="仿宋" pitchFamily="34" charset="0"/>
                <a:ea typeface="仿宋" pitchFamily="34" charset="-122"/>
                <a:cs typeface="仿宋" pitchFamily="34" charset="-120"/>
              </a:rPr>
              <a:t>[甘肃酒泉四校联考2025高二期中]</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1972年，联合国教科文组织第17届会议通过了</a:t>
            </a:r>
            <a:r>
              <a:rPr lang="en-US" altLang="zh-CN" sz="2000" b="0" i="0">
                <a:solidFill>
                  <a:srgbClr val="000000"/>
                </a:solidFill>
                <a:latin typeface="微软雅黑" pitchFamily="34" charset="0"/>
                <a:ea typeface="微软雅黑" pitchFamily="34" charset="-122"/>
                <a:cs typeface="微软雅黑" pitchFamily="34" charset="-120"/>
              </a:rPr>
              <a:t>《保护世界</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文化和自然遗产公约</a:t>
            </a:r>
            <a:r>
              <a:rPr lang="en-US" altLang="zh-CN" sz="2000" b="0" i="0" dirty="0">
                <a:solidFill>
                  <a:srgbClr val="000000"/>
                </a:solidFill>
                <a:latin typeface="微软雅黑" pitchFamily="34" charset="0"/>
                <a:ea typeface="微软雅黑" pitchFamily="34" charset="-122"/>
                <a:cs typeface="微软雅黑" pitchFamily="34" charset="-120"/>
              </a:rPr>
              <a:t>》。下图所示为世界遗产标志，中间的方形代表人类的创造物</a:t>
            </a:r>
            <a:r>
              <a:rPr lang="en-US" altLang="zh-CN" sz="2000" b="0" i="0">
                <a:solidFill>
                  <a:srgbClr val="000000"/>
                </a:solidFill>
                <a:latin typeface="微软雅黑" pitchFamily="34" charset="0"/>
                <a:ea typeface="微软雅黑" pitchFamily="34" charset="-122"/>
                <a:cs typeface="微软雅黑" pitchFamily="34" charset="-120"/>
              </a:rPr>
              <a:t>，外围圆圈代</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表自然</a:t>
            </a:r>
            <a:r>
              <a:rPr lang="en-US" altLang="zh-CN" sz="2000" b="0" i="0" dirty="0">
                <a:solidFill>
                  <a:srgbClr val="000000"/>
                </a:solidFill>
                <a:latin typeface="微软雅黑" pitchFamily="34" charset="0"/>
                <a:ea typeface="微软雅黑" pitchFamily="34" charset="-122"/>
                <a:cs typeface="微软雅黑" pitchFamily="34" charset="-120"/>
              </a:rPr>
              <a:t>。据此可知，</a:t>
            </a:r>
            <a:r>
              <a:rPr lang="en-US" altLang="zh-CN" sz="2000" b="0" i="0">
                <a:solidFill>
                  <a:srgbClr val="000000"/>
                </a:solidFill>
                <a:latin typeface="微软雅黑" pitchFamily="34" charset="0"/>
                <a:ea typeface="微软雅黑" pitchFamily="34" charset="-122"/>
                <a:cs typeface="微软雅黑" pitchFamily="34" charset="-120"/>
              </a:rPr>
              <a:t>文化和自然遗产(</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20_1#21975829a.bracket?pid=51008fd87&amp;color=0,0,0&amp;vpa=7&amp;vtp=1"/>
          <p:cNvSpPr/>
          <p:nvPr/>
        </p:nvSpPr>
        <p:spPr>
          <a:xfrm>
            <a:off x="4986401" y="1867350"/>
            <a:ext cx="35560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pic>
        <p:nvPicPr>
          <p:cNvPr id="4" name="QC_4_BD.19_2#21975829a?pid=51008fd87&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038344" y="2408877"/>
            <a:ext cx="2121408" cy="154533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4_BD.19_3#21975829a.choices?pid=51008fd87&amp;color=0,0,0&amp;vtp=1&amp;bbb=1"/>
          <p:cNvSpPr/>
          <p:nvPr/>
        </p:nvSpPr>
        <p:spPr>
          <a:xfrm>
            <a:off x="722376" y="4085277"/>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.内含相同的社会价值</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.得到各国的有效保护</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C.具有相互依存的关系</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.逐渐摆脱了民族属性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sp>
        <p:nvSpPr>
          <p:cNvPr id="2" name="QC_4_AS.21_1#21975829a?vop=1&amp;pid=51008fd87&amp;color=0,0,0&amp;vtp=1&amp;bt=1&amp;bbb=1&amp;hb=1"/>
          <p:cNvSpPr/>
          <p:nvPr/>
        </p:nvSpPr>
        <p:spPr>
          <a:xfrm>
            <a:off x="722376" y="972000"/>
            <a:ext cx="10753344" cy="31549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本题考查世界文化遗产与自然遗产的关系。选择C：从标志看，方形（人类创造物</a:t>
            </a:r>
            <a:r>
              <a:rPr lang="en-US" altLang="zh-CN" sz="2000" b="0" i="0">
                <a:solidFill>
                  <a:srgbClr val="000000"/>
                </a:solidFill>
                <a:latin typeface="微软雅黑" pitchFamily="34" charset="0"/>
                <a:ea typeface="微软雅黑" pitchFamily="34" charset="-122"/>
                <a:cs typeface="微软雅黑" pitchFamily="34" charset="-120"/>
              </a:rPr>
              <a:t>）被外</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围圆圈</a:t>
            </a:r>
            <a:r>
              <a:rPr lang="en-US" altLang="zh-CN" sz="2000" b="0" i="0" dirty="0">
                <a:solidFill>
                  <a:srgbClr val="000000"/>
                </a:solidFill>
                <a:latin typeface="微软雅黑" pitchFamily="34" charset="0"/>
                <a:ea typeface="微软雅黑" pitchFamily="34" charset="-122"/>
                <a:cs typeface="微软雅黑" pitchFamily="34" charset="-120"/>
              </a:rPr>
              <a:t>（自然）环绕，寓意文化遗产的产生离不开自然环境的孕育</a:t>
            </a:r>
            <a:r>
              <a:rPr lang="en-US" altLang="zh-CN" sz="2000" b="0" i="0">
                <a:solidFill>
                  <a:srgbClr val="000000"/>
                </a:solidFill>
                <a:latin typeface="微软雅黑" pitchFamily="34" charset="0"/>
                <a:ea typeface="微软雅黑" pitchFamily="34" charset="-122"/>
                <a:cs typeface="微软雅黑" pitchFamily="34" charset="-120"/>
              </a:rPr>
              <a:t>，自然遗产也因人类的保护等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行为而更具有价值</a:t>
            </a:r>
            <a:r>
              <a:rPr lang="en-US" altLang="zh-CN" sz="2000" b="0" i="0" dirty="0">
                <a:solidFill>
                  <a:srgbClr val="000000"/>
                </a:solidFill>
                <a:latin typeface="微软雅黑" pitchFamily="34" charset="0"/>
                <a:ea typeface="微软雅黑" pitchFamily="34" charset="-122"/>
                <a:cs typeface="微软雅黑" pitchFamily="34" charset="-120"/>
              </a:rPr>
              <a:t>，二者相互依存。排除A：文化遗产承载着人类的历史、艺术、</a:t>
            </a:r>
            <a:r>
              <a:rPr lang="en-US" altLang="zh-CN" sz="2000" b="0" i="0">
                <a:solidFill>
                  <a:srgbClr val="000000"/>
                </a:solidFill>
                <a:latin typeface="微软雅黑" pitchFamily="34" charset="0"/>
                <a:ea typeface="微软雅黑" pitchFamily="34" charset="-122"/>
                <a:cs typeface="微软雅黑" pitchFamily="34" charset="-120"/>
              </a:rPr>
              <a:t>科学等价值，</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是人类文明的见证</a:t>
            </a:r>
            <a:r>
              <a:rPr lang="en-US" altLang="zh-CN" sz="2000" b="0" i="0" dirty="0">
                <a:solidFill>
                  <a:srgbClr val="000000"/>
                </a:solidFill>
                <a:latin typeface="微软雅黑" pitchFamily="34" charset="0"/>
                <a:ea typeface="微软雅黑" pitchFamily="34" charset="-122"/>
                <a:cs typeface="微软雅黑" pitchFamily="34" charset="-120"/>
              </a:rPr>
              <a:t>；自然遗产体现的是自然的独特性、生态价值等，二者社会价值不同。排除</a:t>
            </a:r>
            <a:r>
              <a:rPr lang="en-US" altLang="zh-CN" sz="2000" b="0" i="0">
                <a:solidFill>
                  <a:srgbClr val="000000"/>
                </a:solidFill>
                <a:latin typeface="微软雅黑" pitchFamily="34" charset="0"/>
                <a:ea typeface="微软雅黑" pitchFamily="34" charset="-122"/>
                <a:cs typeface="微软雅黑" pitchFamily="34" charset="-120"/>
              </a:rPr>
              <a:t>B：</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虽然有相关公约</a:t>
            </a:r>
            <a:r>
              <a:rPr lang="en-US" altLang="zh-CN" sz="2000" b="0" i="0" dirty="0">
                <a:solidFill>
                  <a:srgbClr val="000000"/>
                </a:solidFill>
                <a:latin typeface="微软雅黑" pitchFamily="34" charset="0"/>
                <a:ea typeface="微软雅黑" pitchFamily="34" charset="-122"/>
                <a:cs typeface="微软雅黑" pitchFamily="34" charset="-120"/>
              </a:rPr>
              <a:t>，但现实中存在诸多因素（如战争、经济发展需求等</a:t>
            </a:r>
            <a:r>
              <a:rPr lang="en-US" altLang="zh-CN" sz="2000" b="0" i="0">
                <a:solidFill>
                  <a:srgbClr val="000000"/>
                </a:solidFill>
                <a:latin typeface="微软雅黑" pitchFamily="34" charset="0"/>
                <a:ea typeface="微软雅黑" pitchFamily="34" charset="-122"/>
                <a:cs typeface="微软雅黑" pitchFamily="34" charset="-120"/>
              </a:rPr>
              <a:t>）导致部分文化和自然遗产</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未能得到有效保护</a:t>
            </a:r>
            <a:r>
              <a:rPr lang="en-US" altLang="zh-CN" sz="2000" b="0" i="0" dirty="0">
                <a:solidFill>
                  <a:srgbClr val="000000"/>
                </a:solidFill>
                <a:latin typeface="微软雅黑" pitchFamily="34" charset="0"/>
                <a:ea typeface="微软雅黑" pitchFamily="34" charset="-122"/>
                <a:cs typeface="微软雅黑" pitchFamily="34" charset="-120"/>
              </a:rPr>
              <a:t>，“得到各国的有效保护”说法过于绝对。排除D</a:t>
            </a:r>
            <a:r>
              <a:rPr lang="en-US" altLang="zh-CN" sz="2000" b="0" i="0">
                <a:solidFill>
                  <a:srgbClr val="000000"/>
                </a:solidFill>
                <a:latin typeface="微软雅黑" pitchFamily="34" charset="0"/>
                <a:ea typeface="微软雅黑" pitchFamily="34" charset="-122"/>
                <a:cs typeface="微软雅黑" pitchFamily="34" charset="-120"/>
              </a:rPr>
              <a:t>：文化和自然遗产往往具有</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鲜明的民族属性</a:t>
            </a:r>
            <a:r>
              <a:rPr lang="en-US" altLang="zh-CN" sz="2000" b="0" i="0" dirty="0">
                <a:solidFill>
                  <a:srgbClr val="000000"/>
                </a:solidFill>
                <a:latin typeface="微软雅黑" pitchFamily="34" charset="0"/>
                <a:ea typeface="微软雅黑" pitchFamily="34" charset="-122"/>
                <a:cs typeface="微软雅黑" pitchFamily="34" charset="-120"/>
              </a:rPr>
              <a:t>，是民族文化、地域特色的重要体现，并未逐渐摆脱民族属性。</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p:sp>
        <p:nvSpPr>
          <p:cNvPr id="2" name="QO_4_BD.22_1#40584551e?pid=51008fd87&amp;color=0,0,0&amp;vtp=1&amp;bt=1&amp;bbb=1&amp;hb=1"/>
          <p:cNvSpPr/>
          <p:nvPr/>
        </p:nvSpPr>
        <p:spPr>
          <a:xfrm>
            <a:off x="722376" y="972000"/>
            <a:ext cx="10753344" cy="22274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a:t>
            </a:r>
            <a:r>
              <a:rPr lang="en-US" altLang="zh-CN" sz="2000" b="0" i="0" dirty="0">
                <a:solidFill>
                  <a:srgbClr val="000000"/>
                </a:solidFill>
                <a:latin typeface="仿宋" pitchFamily="34" charset="0"/>
                <a:ea typeface="仿宋" pitchFamily="34" charset="-122"/>
                <a:cs typeface="仿宋" pitchFamily="34" charset="-120"/>
              </a:rPr>
              <a:t>[湖北荆门2025高二期末]</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【文化遗产的时代内涵】阅读材料，完成下列要求。（12分）</a:t>
            </a:r>
            <a:endParaRPr lang="en-US" altLang="zh-CN" sz="2000" dirty="0"/>
          </a:p>
          <a:p>
            <a:pPr latinLnBrk="1">
              <a:lnSpc>
                <a:spcPts val="3700"/>
              </a:lnSpc>
            </a:pPr>
            <a:r>
              <a:rPr lang="en-US" altLang="zh-CN" sz="2000" b="1" i="0">
                <a:solidFill>
                  <a:srgbClr val="000000"/>
                </a:solidFill>
                <a:latin typeface="微软雅黑" pitchFamily="34" charset="0"/>
                <a:ea typeface="微软雅黑" pitchFamily="34" charset="-122"/>
                <a:cs typeface="微软雅黑" pitchFamily="34" charset="-120"/>
              </a:rPr>
              <a:t>材料</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当今世界</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人们提起中国</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就会想起万里长城</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提起中华文明</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也会想起万里长城</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军事</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长城</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民心长城</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符号长城是长城在中国历史发展进程中的三种表现形式</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它们分别从不同层面</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推动中华大地上不同群体</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不同文化的汇聚与交融</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使得中华各民族由冲突渐趋交融</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由多元走</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向一体</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长城</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在促进中华各民族交往交流交融的过程中扮演着关键角色</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graphicFrame>
        <p:nvGraphicFramePr>
          <p:cNvPr id="19" name="QO_4_BD.22_2#40584551e?colgroup=7,33&amp;pid=51008fd87&amp;color=0,0,0&amp;vtp=1&amp;bbb=1&amp;hb=1"/>
          <p:cNvGraphicFramePr>
            <a:graphicFrameLocks noGrp="1"/>
          </p:cNvGraphicFramePr>
          <p:nvPr>
            <p:extLst>
              <p:ext uri="{D42A27DB-BD31-4B8C-83A1-F6EECF244321}">
                <p14:modId xmlns:p14="http://schemas.microsoft.com/office/powerpoint/2010/main" val="1877339643"/>
              </p:ext>
            </p:extLst>
          </p:nvPr>
        </p:nvGraphicFramePr>
        <p:xfrm>
          <a:off x="722376" y="3335978"/>
          <a:ext cx="10725912" cy="2826766"/>
        </p:xfrm>
        <a:graphic>
          <a:graphicData uri="http://schemas.openxmlformats.org/drawingml/2006/table">
            <a:tbl>
              <a:tblPr/>
              <a:tblGrid>
                <a:gridCol w="1984248">
                  <a:extLst>
                    <a:ext uri="{9D8B030D-6E8A-4147-A177-3AD203B41FA5}">
                      <a16:colId xmlns:a16="http://schemas.microsoft.com/office/drawing/2014/main" val="20000"/>
                    </a:ext>
                  </a:extLst>
                </a:gridCol>
                <a:gridCol w="8741664">
                  <a:extLst>
                    <a:ext uri="{9D8B030D-6E8A-4147-A177-3AD203B41FA5}">
                      <a16:colId xmlns:a16="http://schemas.microsoft.com/office/drawing/2014/main" val="20001"/>
                    </a:ext>
                  </a:extLst>
                </a:gridCol>
              </a:tblGrid>
              <a:tr h="1215263">
                <a:tc>
                  <a:txBody>
                    <a:bodyPr/>
                    <a:lstStyle/>
                    <a:p>
                      <a:pPr marL="0" indent="0" algn="ctr" latinLnBrk="1" hangingPunct="0">
                        <a:lnSpc>
                          <a:spcPts val="3200"/>
                        </a:lnSpc>
                      </a:pPr>
                      <a:r>
                        <a:rPr lang="en-US" altLang="zh-CN" sz="2000" b="1" i="0">
                          <a:solidFill>
                            <a:srgbClr val="000000"/>
                          </a:solidFill>
                          <a:latin typeface="微软雅黑" pitchFamily="34" charset="0"/>
                          <a:ea typeface="微软雅黑" pitchFamily="34" charset="-122"/>
                          <a:cs typeface="微软雅黑" pitchFamily="34" charset="-120"/>
                        </a:rPr>
                        <a:t>（</a:t>
                      </a:r>
                      <a:r>
                        <a:rPr lang="en-US" altLang="zh-CN" sz="2000" b="1" i="0" dirty="0">
                          <a:solidFill>
                            <a:srgbClr val="000000"/>
                          </a:solidFill>
                          <a:latin typeface="微软雅黑" pitchFamily="34" charset="0"/>
                          <a:ea typeface="微软雅黑" pitchFamily="34" charset="-122"/>
                          <a:cs typeface="微软雅黑" pitchFamily="34" charset="-120"/>
                        </a:rPr>
                        <a:t>一</a:t>
                      </a:r>
                      <a:r>
                        <a:rPr lang="en-US" altLang="zh-CN" sz="2000" b="1" i="0">
                          <a:solidFill>
                            <a:srgbClr val="000000"/>
                          </a:solidFill>
                          <a:latin typeface="微软雅黑" pitchFamily="34" charset="0"/>
                          <a:ea typeface="微软雅黑" pitchFamily="34" charset="-122"/>
                          <a:cs typeface="微软雅黑" pitchFamily="34" charset="-120"/>
                        </a:rPr>
                        <a:t>）军事长</a:t>
                      </a:r>
                    </a:p>
                    <a:p>
                      <a:pPr marL="0" indent="0" algn="ctr" latinLnBrk="1" hangingPunct="0">
                        <a:lnSpc>
                          <a:spcPts val="3200"/>
                        </a:lnSpc>
                      </a:pPr>
                      <a:r>
                        <a:rPr lang="en-US" altLang="zh-CN" sz="2000" b="1" i="0">
                          <a:solidFill>
                            <a:srgbClr val="000000"/>
                          </a:solidFill>
                          <a:latin typeface="微软雅黑" pitchFamily="34" charset="0"/>
                          <a:ea typeface="微软雅黑" pitchFamily="34" charset="-122"/>
                          <a:cs typeface="微软雅黑" pitchFamily="34" charset="-120"/>
                        </a:rPr>
                        <a:t>城</a:t>
                      </a:r>
                      <a:r>
                        <a:rPr lang="en-US" altLang="zh-CN" sz="2000" b="1" i="0" dirty="0">
                          <a:solidFill>
                            <a:srgbClr val="000000"/>
                          </a:solidFill>
                          <a:latin typeface="微软雅黑" pitchFamily="34" charset="0"/>
                          <a:ea typeface="微软雅黑" pitchFamily="34" charset="-122"/>
                          <a:cs typeface="微软雅黑" pitchFamily="34" charset="-120"/>
                        </a:rPr>
                        <a:t>：</a:t>
                      </a:r>
                      <a:r>
                        <a:rPr lang="en-US" altLang="zh-CN" sz="2000" b="1" i="0">
                          <a:solidFill>
                            <a:srgbClr val="000000"/>
                          </a:solidFill>
                          <a:latin typeface="微软雅黑" pitchFamily="34" charset="0"/>
                          <a:ea typeface="微软雅黑" pitchFamily="34" charset="-122"/>
                          <a:cs typeface="微软雅黑" pitchFamily="34" charset="-120"/>
                        </a:rPr>
                        <a:t>以防为主</a:t>
                      </a:r>
                      <a:r>
                        <a:rPr lang="en-US" altLang="zh-CN" sz="2000" b="1" i="0" spc="-100">
                          <a:solidFill>
                            <a:srgbClr val="000000"/>
                          </a:solidFill>
                          <a:latin typeface="微软雅黑" pitchFamily="34" charset="0"/>
                          <a:ea typeface="微软雅黑" pitchFamily="34" charset="-122"/>
                          <a:cs typeface="微软雅黑" pitchFamily="34" charset="-120"/>
                        </a:rPr>
                        <a:t>，</a:t>
                      </a:r>
                    </a:p>
                    <a:p>
                      <a:pPr marL="0" lvl="0" indent="0"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止戈为和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楷体" pitchFamily="34" charset="-122"/>
                          <a:cs typeface="微软雅黑" pitchFamily="34" charset="-120"/>
                        </a:rPr>
                        <a:t>在中国古代</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中原王朝面对的主要威胁是生活在草原上的游牧势力</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故有防</a:t>
                      </a:r>
                    </a:p>
                    <a:p>
                      <a:pPr marL="0" indent="0" algn="l" latinLnBrk="1" hangingPunct="0">
                        <a:lnSpc>
                          <a:spcPts val="3200"/>
                        </a:lnSpc>
                      </a:pPr>
                      <a:r>
                        <a:rPr lang="en-US" altLang="zh-CN" sz="2000" b="0" i="0">
                          <a:solidFill>
                            <a:srgbClr val="000000"/>
                          </a:solidFill>
                          <a:latin typeface="微软雅黑" pitchFamily="34" charset="0"/>
                          <a:ea typeface="楷体" pitchFamily="34" charset="-122"/>
                          <a:cs typeface="微软雅黑" pitchFamily="34" charset="-120"/>
                        </a:rPr>
                        <a:t>边之策</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长城的基本功能便是军事防御</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秦始皇利用</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大一统</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王朝的强大</a:t>
                      </a:r>
                    </a:p>
                    <a:p>
                      <a:pPr marL="0" lvl="0" indent="0" algn="l" latinLnBrk="1" hangingPunct="0">
                        <a:lnSpc>
                          <a:spcPts val="3000"/>
                        </a:lnSpc>
                      </a:pPr>
                      <a:r>
                        <a:rPr lang="en-US" altLang="zh-CN" sz="2000" b="0" i="0">
                          <a:solidFill>
                            <a:srgbClr val="000000"/>
                          </a:solidFill>
                          <a:latin typeface="微软雅黑" pitchFamily="34" charset="0"/>
                          <a:ea typeface="楷体" pitchFamily="34" charset="-122"/>
                          <a:cs typeface="微软雅黑" pitchFamily="34" charset="-120"/>
                        </a:rPr>
                        <a:t>组织动员能力</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勾连秦</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赵</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燕长城</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并在部分地段增筑长城</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1611503">
                <a:tc>
                  <a:txBody>
                    <a:bodyPr/>
                    <a:lstStyle/>
                    <a:p>
                      <a:pPr marL="0" indent="0" algn="ctr" latinLnBrk="1" hangingPunct="0">
                        <a:lnSpc>
                          <a:spcPts val="3200"/>
                        </a:lnSpc>
                      </a:pPr>
                      <a:r>
                        <a:rPr lang="en-US" altLang="zh-CN" sz="2000" b="1" i="0">
                          <a:solidFill>
                            <a:srgbClr val="000000"/>
                          </a:solidFill>
                          <a:latin typeface="微软雅黑" pitchFamily="34" charset="0"/>
                          <a:ea typeface="微软雅黑" pitchFamily="34" charset="-122"/>
                          <a:cs typeface="微软雅黑" pitchFamily="34" charset="-120"/>
                        </a:rPr>
                        <a:t>（</a:t>
                      </a:r>
                      <a:r>
                        <a:rPr lang="en-US" altLang="zh-CN" sz="2000" b="1" i="0" dirty="0">
                          <a:solidFill>
                            <a:srgbClr val="000000"/>
                          </a:solidFill>
                          <a:latin typeface="微软雅黑" pitchFamily="34" charset="0"/>
                          <a:ea typeface="微软雅黑" pitchFamily="34" charset="-122"/>
                          <a:cs typeface="微软雅黑" pitchFamily="34" charset="-120"/>
                        </a:rPr>
                        <a:t>二</a:t>
                      </a:r>
                      <a:r>
                        <a:rPr lang="en-US" altLang="zh-CN" sz="2000" b="1" i="0">
                          <a:solidFill>
                            <a:srgbClr val="000000"/>
                          </a:solidFill>
                          <a:latin typeface="微软雅黑" pitchFamily="34" charset="0"/>
                          <a:ea typeface="微软雅黑" pitchFamily="34" charset="-122"/>
                          <a:cs typeface="微软雅黑" pitchFamily="34" charset="-120"/>
                        </a:rPr>
                        <a:t>）民心长</a:t>
                      </a:r>
                    </a:p>
                    <a:p>
                      <a:pPr marL="0" indent="0" algn="ctr" latinLnBrk="1" hangingPunct="0">
                        <a:lnSpc>
                          <a:spcPts val="3200"/>
                        </a:lnSpc>
                      </a:pPr>
                      <a:r>
                        <a:rPr lang="en-US" altLang="zh-CN" sz="2000" b="1" i="0">
                          <a:solidFill>
                            <a:srgbClr val="000000"/>
                          </a:solidFill>
                          <a:latin typeface="微软雅黑" pitchFamily="34" charset="0"/>
                          <a:ea typeface="微软雅黑" pitchFamily="34" charset="-122"/>
                          <a:cs typeface="微软雅黑" pitchFamily="34" charset="-120"/>
                        </a:rPr>
                        <a:t>城</a:t>
                      </a:r>
                      <a:r>
                        <a:rPr lang="en-US" altLang="zh-CN" sz="2000" b="1" i="0" dirty="0">
                          <a:solidFill>
                            <a:srgbClr val="000000"/>
                          </a:solidFill>
                          <a:latin typeface="微软雅黑" pitchFamily="34" charset="0"/>
                          <a:ea typeface="微软雅黑" pitchFamily="34" charset="-122"/>
                          <a:cs typeface="微软雅黑" pitchFamily="34" charset="-120"/>
                        </a:rPr>
                        <a:t>：</a:t>
                      </a:r>
                      <a:r>
                        <a:rPr lang="en-US" altLang="zh-CN" sz="2000" b="1" i="0">
                          <a:solidFill>
                            <a:srgbClr val="000000"/>
                          </a:solidFill>
                          <a:latin typeface="微软雅黑" pitchFamily="34" charset="0"/>
                          <a:ea typeface="微软雅黑" pitchFamily="34" charset="-122"/>
                          <a:cs typeface="微软雅黑" pitchFamily="34" charset="-120"/>
                        </a:rPr>
                        <a:t>修德安民</a:t>
                      </a:r>
                      <a:r>
                        <a:rPr lang="en-US" altLang="zh-CN" sz="2000" b="1" i="0" spc="-100">
                          <a:solidFill>
                            <a:srgbClr val="000000"/>
                          </a:solidFill>
                          <a:latin typeface="微软雅黑" pitchFamily="34" charset="0"/>
                          <a:ea typeface="微软雅黑" pitchFamily="34" charset="-122"/>
                          <a:cs typeface="微软雅黑" pitchFamily="34" charset="-120"/>
                        </a:rPr>
                        <a:t>，</a:t>
                      </a:r>
                    </a:p>
                    <a:p>
                      <a:pPr marL="0" lvl="0" indent="0"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众志成城</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楷体" pitchFamily="34" charset="-122"/>
                          <a:cs typeface="微软雅黑" pitchFamily="34" charset="-120"/>
                        </a:rPr>
                        <a:t>康熙朝时</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当有人请求对倾塌的长城进行修复时</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康熙帝认为治理天下靠的</a:t>
                      </a:r>
                    </a:p>
                    <a:p>
                      <a:pPr marL="0" indent="0" algn="l" latinLnBrk="1" hangingPunct="0">
                        <a:lnSpc>
                          <a:spcPts val="3200"/>
                        </a:lnSpc>
                      </a:pPr>
                      <a:r>
                        <a:rPr lang="en-US" altLang="zh-CN" sz="2000" b="0" i="0">
                          <a:solidFill>
                            <a:srgbClr val="000000"/>
                          </a:solidFill>
                          <a:latin typeface="微软雅黑" pitchFamily="34" charset="0"/>
                          <a:ea typeface="楷体" pitchFamily="34" charset="-122"/>
                          <a:cs typeface="微软雅黑" pitchFamily="34" charset="-120"/>
                        </a:rPr>
                        <a:t>是德政根本</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不能只依赖险要关隘</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从秦朝到汉唐宋明都修过长城</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可哪朝</a:t>
                      </a:r>
                    </a:p>
                    <a:p>
                      <a:pPr marL="0" indent="0" algn="l" latinLnBrk="1" hangingPunct="0">
                        <a:lnSpc>
                          <a:spcPts val="3200"/>
                        </a:lnSpc>
                      </a:pPr>
                      <a:r>
                        <a:rPr lang="en-US" altLang="zh-CN" sz="2000" b="0" i="0">
                          <a:solidFill>
                            <a:srgbClr val="000000"/>
                          </a:solidFill>
                          <a:latin typeface="微软雅黑" pitchFamily="34" charset="0"/>
                          <a:ea typeface="楷体" pitchFamily="34" charset="-122"/>
                          <a:cs typeface="微软雅黑" pitchFamily="34" charset="-120"/>
                        </a:rPr>
                        <a:t>没有边患</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守国之道</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惟在修德安民</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民心悦则邦本得</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而边境自固</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所</a:t>
                      </a:r>
                    </a:p>
                    <a:p>
                      <a:pPr marL="0" lvl="0" indent="0" algn="l" latinLnBrk="1" hangingPunct="0">
                        <a:lnSpc>
                          <a:spcPts val="3000"/>
                        </a:lnSpc>
                      </a:pPr>
                      <a:r>
                        <a:rPr lang="en-US" altLang="zh-CN" sz="2000" b="0" i="0">
                          <a:solidFill>
                            <a:srgbClr val="000000"/>
                          </a:solidFill>
                          <a:latin typeface="微软雅黑" pitchFamily="34" charset="0"/>
                          <a:ea typeface="楷体" pitchFamily="34" charset="-122"/>
                          <a:cs typeface="微软雅黑" pitchFamily="34" charset="-120"/>
                        </a:rPr>
                        <a:t>谓</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众志成城</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是也</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Tree>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p:graphicFrame>
        <p:nvGraphicFramePr>
          <p:cNvPr id="20" name="QO_4_BD.22_3#40584551e?colgroup=7,33&amp;pid=51008fd87&amp;color=0,0,0&amp;mp=1&amp;vtp=1&amp;bt=1&amp;bbb=1&amp;hb=1"/>
          <p:cNvGraphicFramePr>
            <a:graphicFrameLocks noGrp="1"/>
          </p:cNvGraphicFramePr>
          <p:nvPr>
            <p:extLst>
              <p:ext uri="{D42A27DB-BD31-4B8C-83A1-F6EECF244321}">
                <p14:modId xmlns:p14="http://schemas.microsoft.com/office/powerpoint/2010/main" val="2174907128"/>
              </p:ext>
            </p:extLst>
          </p:nvPr>
        </p:nvGraphicFramePr>
        <p:xfrm>
          <a:off x="722376" y="1511300"/>
          <a:ext cx="10725912" cy="3223006"/>
        </p:xfrm>
        <a:graphic>
          <a:graphicData uri="http://schemas.openxmlformats.org/drawingml/2006/table">
            <a:tbl>
              <a:tblPr/>
              <a:tblGrid>
                <a:gridCol w="1984248">
                  <a:extLst>
                    <a:ext uri="{9D8B030D-6E8A-4147-A177-3AD203B41FA5}">
                      <a16:colId xmlns:a16="http://schemas.microsoft.com/office/drawing/2014/main" val="20000"/>
                    </a:ext>
                  </a:extLst>
                </a:gridCol>
                <a:gridCol w="8741664">
                  <a:extLst>
                    <a:ext uri="{9D8B030D-6E8A-4147-A177-3AD203B41FA5}">
                      <a16:colId xmlns:a16="http://schemas.microsoft.com/office/drawing/2014/main" val="20001"/>
                    </a:ext>
                  </a:extLst>
                </a:gridCol>
              </a:tblGrid>
              <a:tr h="2007743">
                <a:tc rowSpan="2">
                  <a:txBody>
                    <a:bodyPr/>
                    <a:lstStyle/>
                    <a:p>
                      <a:pPr marL="0" indent="0" algn="l" latinLnBrk="1" hangingPunct="0">
                        <a:lnSpc>
                          <a:spcPts val="3200"/>
                        </a:lnSpc>
                      </a:pPr>
                      <a:r>
                        <a:rPr lang="en-US" altLang="zh-CN" sz="2000" b="1" i="0" dirty="0">
                          <a:solidFill>
                            <a:srgbClr val="000000"/>
                          </a:solidFill>
                          <a:latin typeface="微软雅黑" pitchFamily="34" charset="0"/>
                          <a:ea typeface="微软雅黑" pitchFamily="34" charset="-122"/>
                          <a:cs typeface="微软雅黑" pitchFamily="34" charset="-120"/>
                        </a:rPr>
                        <a:t>（三</a:t>
                      </a:r>
                      <a:r>
                        <a:rPr lang="en-US" altLang="zh-CN" sz="2000" b="1" i="0">
                          <a:solidFill>
                            <a:srgbClr val="000000"/>
                          </a:solidFill>
                          <a:latin typeface="微软雅黑" pitchFamily="34" charset="0"/>
                          <a:ea typeface="微软雅黑" pitchFamily="34" charset="-122"/>
                          <a:cs typeface="微软雅黑" pitchFamily="34" charset="-120"/>
                        </a:rPr>
                        <a:t>）符号长</a:t>
                      </a:r>
                    </a:p>
                    <a:p>
                      <a:pPr marL="0" indent="0" algn="l" latinLnBrk="1" hangingPunct="0">
                        <a:lnSpc>
                          <a:spcPts val="3200"/>
                        </a:lnSpc>
                      </a:pPr>
                      <a:r>
                        <a:rPr lang="en-US" altLang="zh-CN" sz="2000" b="1" i="0">
                          <a:solidFill>
                            <a:srgbClr val="000000"/>
                          </a:solidFill>
                          <a:latin typeface="微软雅黑" pitchFamily="34" charset="0"/>
                          <a:ea typeface="微软雅黑" pitchFamily="34" charset="-122"/>
                          <a:cs typeface="微软雅黑" pitchFamily="34" charset="-120"/>
                        </a:rPr>
                        <a:t>城</a:t>
                      </a:r>
                      <a:r>
                        <a:rPr lang="en-US" altLang="zh-CN" sz="2000" b="1" i="0" dirty="0">
                          <a:solidFill>
                            <a:srgbClr val="000000"/>
                          </a:solidFill>
                          <a:latin typeface="微软雅黑" pitchFamily="34" charset="0"/>
                          <a:ea typeface="微软雅黑" pitchFamily="34" charset="-122"/>
                          <a:cs typeface="微软雅黑" pitchFamily="34" charset="-120"/>
                        </a:rPr>
                        <a:t>：</a:t>
                      </a:r>
                      <a:r>
                        <a:rPr lang="en-US" altLang="zh-CN" sz="2000" b="1" i="0">
                          <a:solidFill>
                            <a:srgbClr val="000000"/>
                          </a:solidFill>
                          <a:latin typeface="微软雅黑" pitchFamily="34" charset="0"/>
                          <a:ea typeface="微软雅黑" pitchFamily="34" charset="-122"/>
                          <a:cs typeface="微软雅黑" pitchFamily="34" charset="-120"/>
                        </a:rPr>
                        <a:t>自强不息</a:t>
                      </a:r>
                      <a:r>
                        <a:rPr lang="en-US" altLang="zh-CN" sz="2000" b="1" i="0" spc="-100">
                          <a:solidFill>
                            <a:srgbClr val="000000"/>
                          </a:solidFill>
                          <a:latin typeface="微软雅黑" pitchFamily="34" charset="0"/>
                          <a:ea typeface="微软雅黑" pitchFamily="34" charset="-122"/>
                          <a:cs typeface="微软雅黑" pitchFamily="34" charset="-120"/>
                        </a:rPr>
                        <a:t>，</a:t>
                      </a:r>
                    </a:p>
                    <a:p>
                      <a:pPr marL="0" lvl="0" indent="0" algn="l"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坚韧不拔</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楷体" pitchFamily="34" charset="-122"/>
                          <a:cs typeface="微软雅黑" pitchFamily="34" charset="-120"/>
                        </a:rPr>
                        <a:t>近代以来</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长城在救亡图存的背景下</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进一步转变升华为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符号长城</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spc="-100">
                          <a:solidFill>
                            <a:srgbClr val="000000"/>
                          </a:solidFill>
                          <a:latin typeface="微软雅黑" pitchFamily="34" charset="0"/>
                          <a:ea typeface="微软雅黑" pitchFamily="34" charset="-122"/>
                          <a:cs typeface="微软雅黑" pitchFamily="34" charset="-120"/>
                        </a:rPr>
                        <a:t>。</a:t>
                      </a:r>
                    </a:p>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1933</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dirty="0">
                          <a:solidFill>
                            <a:srgbClr val="000000"/>
                          </a:solidFill>
                          <a:latin typeface="微软雅黑" pitchFamily="34" charset="0"/>
                          <a:ea typeface="微软雅黑" pitchFamily="34" charset="-122"/>
                          <a:cs typeface="微软雅黑" pitchFamily="34" charset="-120"/>
                        </a:rPr>
                        <a:t>4</a:t>
                      </a:r>
                      <a:r>
                        <a:rPr lang="en-US" altLang="zh-CN" sz="2000" b="0" i="0" dirty="0">
                          <a:solidFill>
                            <a:srgbClr val="000000"/>
                          </a:solidFill>
                          <a:latin typeface="微软雅黑" pitchFamily="34" charset="0"/>
                          <a:ea typeface="楷体" pitchFamily="34" charset="-122"/>
                          <a:cs typeface="微软雅黑" pitchFamily="34" charset="-120"/>
                        </a:rPr>
                        <a:t>月</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梁中铭以</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只有血和肉做成的万里长城才能使敌人不能摧</a:t>
                      </a:r>
                    </a:p>
                    <a:p>
                      <a:pPr marL="0" indent="0" algn="l" latinLnBrk="1" hangingPunct="0">
                        <a:lnSpc>
                          <a:spcPts val="3200"/>
                        </a:lnSpc>
                      </a:pPr>
                      <a:r>
                        <a:rPr lang="en-US" altLang="zh-CN" sz="2000" b="0" i="0">
                          <a:solidFill>
                            <a:srgbClr val="000000"/>
                          </a:solidFill>
                          <a:latin typeface="微软雅黑" pitchFamily="34" charset="0"/>
                          <a:ea typeface="楷体" pitchFamily="34" charset="-122"/>
                          <a:cs typeface="微软雅黑" pitchFamily="34" charset="-120"/>
                        </a:rPr>
                        <a:t>毁</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等绘画作品</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生动展现了中国军民不畏强暴</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自强不息的勇敢形象</a:t>
                      </a:r>
                      <a:r>
                        <a:rPr lang="en-US" altLang="zh-CN" sz="2000" b="0" i="0" spc="-100">
                          <a:solidFill>
                            <a:srgbClr val="000000"/>
                          </a:solidFill>
                          <a:latin typeface="微软雅黑" pitchFamily="34" charset="0"/>
                          <a:ea typeface="微软雅黑" pitchFamily="34" charset="-122"/>
                          <a:cs typeface="微软雅黑" pitchFamily="34" charset="-120"/>
                        </a:rPr>
                        <a:t>。</a:t>
                      </a:r>
                    </a:p>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1937</a:t>
                      </a:r>
                      <a:r>
                        <a:rPr lang="en-US" altLang="zh-CN" sz="2000" b="0" i="0" dirty="0">
                          <a:solidFill>
                            <a:srgbClr val="000000"/>
                          </a:solidFill>
                          <a:latin typeface="微软雅黑" pitchFamily="34" charset="0"/>
                          <a:ea typeface="楷体" pitchFamily="34" charset="-122"/>
                          <a:cs typeface="微软雅黑" pitchFamily="34" charset="-120"/>
                        </a:rPr>
                        <a:t>年七七事变爆发后</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中国共产党通电全国</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号召</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全中国同胞</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政府与</a:t>
                      </a:r>
                    </a:p>
                    <a:p>
                      <a:pPr marL="0" lvl="0" indent="0" algn="l" latinLnBrk="1" hangingPunct="0">
                        <a:lnSpc>
                          <a:spcPts val="3000"/>
                        </a:lnSpc>
                      </a:pPr>
                      <a:r>
                        <a:rPr lang="en-US" altLang="zh-CN" sz="2000" b="0" i="0">
                          <a:solidFill>
                            <a:srgbClr val="000000"/>
                          </a:solidFill>
                          <a:latin typeface="微软雅黑" pitchFamily="34" charset="0"/>
                          <a:ea typeface="楷体" pitchFamily="34" charset="-122"/>
                          <a:cs typeface="微软雅黑" pitchFamily="34" charset="-120"/>
                        </a:rPr>
                        <a:t>军队</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团结起来</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筑成民族统一战线的坚固的长城</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抵抗日寇的侵略</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1215263">
                <a:tc vMerge="1">
                  <a:txBody>
                    <a:bodyPr/>
                    <a:lstStyle/>
                    <a:p>
                      <a:endParaRPr lang="zh-CN"/>
                    </a:p>
                  </a:txBody>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楷体" pitchFamily="34" charset="-122"/>
                          <a:cs typeface="微软雅黑" pitchFamily="34" charset="-120"/>
                        </a:rPr>
                        <a:t>新中国成立以后</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长城作为象征性符号常常出现在亚运会</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奥运会等国家重</a:t>
                      </a:r>
                    </a:p>
                    <a:p>
                      <a:pPr marL="0" indent="0" algn="l" latinLnBrk="1" hangingPunct="0">
                        <a:lnSpc>
                          <a:spcPts val="3200"/>
                        </a:lnSpc>
                      </a:pPr>
                      <a:r>
                        <a:rPr lang="en-US" altLang="zh-CN" sz="2000" b="0" i="0">
                          <a:solidFill>
                            <a:srgbClr val="000000"/>
                          </a:solidFill>
                          <a:latin typeface="微软雅黑" pitchFamily="34" charset="0"/>
                          <a:ea typeface="楷体" pitchFamily="34" charset="-122"/>
                          <a:cs typeface="微软雅黑" pitchFamily="34" charset="-120"/>
                        </a:rPr>
                        <a:t>大盛事场合</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象征中华文明绵延不绝的精神内涵</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彰显中华民族团结一致</a:t>
                      </a:r>
                      <a:r>
                        <a:rPr lang="en-US" altLang="zh-CN" sz="2000" b="0" i="0" spc="-100">
                          <a:solidFill>
                            <a:srgbClr val="000000"/>
                          </a:solidFill>
                          <a:latin typeface="微软雅黑" pitchFamily="34" charset="0"/>
                          <a:ea typeface="微软雅黑" pitchFamily="34" charset="-122"/>
                          <a:cs typeface="微软雅黑" pitchFamily="34" charset="-120"/>
                        </a:rPr>
                        <a:t>、</a:t>
                      </a:r>
                    </a:p>
                    <a:p>
                      <a:pPr marL="0" lvl="0" indent="0" algn="l" latinLnBrk="1" hangingPunct="0">
                        <a:lnSpc>
                          <a:spcPts val="3000"/>
                        </a:lnSpc>
                      </a:pPr>
                      <a:r>
                        <a:rPr lang="en-US" altLang="zh-CN" sz="2000" b="0" i="0">
                          <a:solidFill>
                            <a:srgbClr val="000000"/>
                          </a:solidFill>
                          <a:latin typeface="微软雅黑" pitchFamily="34" charset="0"/>
                          <a:ea typeface="楷体" pitchFamily="34" charset="-122"/>
                          <a:cs typeface="微软雅黑" pitchFamily="34" charset="-120"/>
                        </a:rPr>
                        <a:t>不屈不挠的坚强意志</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2" name="QO_4_BD.22_3#40584551e?colgroup=7,33&amp;pid=51008fd87&amp;color=0,0,0&amp;mp=1&amp;vtp=1&amp;bt=1&amp;bbb=1">
            <a:extLst>
              <a:ext uri="{FF2B5EF4-FFF2-40B4-BE49-F238E27FC236}">
                <a16:creationId xmlns:a16="http://schemas.microsoft.com/office/drawing/2014/main" id="{95282EB5-B0FC-BED6-5798-E61D0203D5AE}"/>
              </a:ext>
            </a:extLst>
          </p:cNvPr>
          <p:cNvSpPr txBox="1"/>
          <p:nvPr/>
        </p:nvSpPr>
        <p:spPr>
          <a:xfrm>
            <a:off x="10935327" y="969264"/>
            <a:ext cx="512961" cy="416909"/>
          </a:xfrm>
          <a:prstGeom prst="rect">
            <a:avLst/>
          </a:prstGeom>
          <a:noFill/>
        </p:spPr>
        <p:txBody>
          <a:bodyPr vert="horz" wrap="none" lIns="0" tIns="0" rIns="0" bIns="0" rtlCol="0">
            <a:spAutoFit/>
          </a:bodyPr>
          <a:lstStyle/>
          <a:p>
            <a:pPr algn="r">
              <a:lnSpc>
                <a:spcPts val="3600"/>
              </a:lnSpc>
            </a:pPr>
            <a:r>
              <a:rPr lang="zh-CN" altLang="en-US" sz="2000">
                <a:latin typeface="微软雅黑" panose="020B0503020204020204" pitchFamily="34" charset="-122"/>
                <a:ea typeface="微软雅黑" panose="020B0503020204020204" pitchFamily="34" charset="-122"/>
              </a:rPr>
              <a:t>续表</a:t>
            </a:r>
          </a:p>
        </p:txBody>
      </p:sp>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3#841c814b2.fixed?pid=7c1e2c623&amp;color=100,146,38&amp;vtp=1&amp;bbb=1"/>
          <p:cNvSpPr/>
          <p:nvPr/>
        </p:nvSpPr>
        <p:spPr>
          <a:xfrm>
            <a:off x="5257800" y="950976"/>
            <a:ext cx="1682496" cy="1197864"/>
          </a:xfrm>
          <a:prstGeom prst="rect">
            <a:avLst/>
          </a:prstGeom>
          <a:noFill/>
          <a:ln/>
        </p:spPr>
        <p:txBody>
          <a:bodyPr wrap="none" lIns="0" tIns="0" rIns="0" bIns="0" rtlCol="0" anchor="ctr"/>
          <a:lstStyle/>
          <a:p>
            <a:pPr algn="ctr" latinLnBrk="1">
              <a:lnSpc>
                <a:spcPts val="8900"/>
              </a:lnSpc>
            </a:pPr>
            <a:r>
              <a:rPr lang="en-US" altLang="zh-CN" sz="7200" b="1" i="0" dirty="0">
                <a:solidFill>
                  <a:srgbClr val="649226"/>
                </a:solidFill>
                <a:latin typeface="微软雅黑" pitchFamily="34" charset="0"/>
                <a:ea typeface="微软雅黑" pitchFamily="34" charset="-122"/>
                <a:cs typeface="微软雅黑" pitchFamily="34" charset="-120"/>
              </a:rPr>
              <a:t>15</a:t>
            </a:r>
            <a:endParaRPr lang="en-US" altLang="zh-CN" sz="7200" dirty="0"/>
          </a:p>
        </p:txBody>
      </p:sp>
      <p:sp>
        <p:nvSpPr>
          <p:cNvPr id="3" name="C_3#841c814b2.fixed?pid=7c1e2c623&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第15课</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文化遗产：全人类共同的财富</a:t>
            </a:r>
            <a:endParaRPr lang="en-US" altLang="zh-CN" sz="4400" dirty="0"/>
          </a:p>
        </p:txBody>
      </p:sp>
      <p:pic>
        <p:nvPicPr>
          <p:cNvPr id="4" name="C_3#841c814b2.fixed?pid=7c1e2c623&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3_BD#841c814b2.fixed?pid=7c1e2c623&amp;color=255,255,255&amp;vtp=1&amp;bbb=1"/>
          <p:cNvSpPr/>
          <p:nvPr/>
        </p:nvSpPr>
        <p:spPr>
          <a:xfrm>
            <a:off x="10460736" y="4379944"/>
            <a:ext cx="1709928" cy="566992"/>
          </a:xfrm>
          <a:prstGeom prst="rect">
            <a:avLst/>
          </a:prstGeom>
          <a:noFill/>
          <a:ln/>
        </p:spPr>
        <p:txBody>
          <a:bodyPr wrap="none" lIns="0" tIns="0" rIns="0" bIns="0" rtlCol="0" anchor="ctr"/>
          <a:lstStyle/>
          <a:p>
            <a:pPr algn="l" latinLnBrk="1">
              <a:lnSpc>
                <a:spcPts val="5000"/>
              </a:lnSpc>
            </a:pPr>
            <a:r>
              <a:rPr lang="en-US" altLang="zh-CN" sz="2800" b="1" i="0" dirty="0">
                <a:solidFill>
                  <a:srgbClr val="FFFFFF"/>
                </a:solidFill>
                <a:latin typeface="SimHei" pitchFamily="34" charset="0"/>
                <a:ea typeface="SimHei" pitchFamily="34" charset="-122"/>
                <a:cs typeface="SimHei" pitchFamily="34" charset="-120"/>
              </a:rPr>
              <a:t>刷基础</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p:graphicFrame>
        <p:nvGraphicFramePr>
          <p:cNvPr id="21" name="QO_4_BD.22_4#40584551e?colgroup=7,33&amp;pid=51008fd87&amp;color=0,0,0&amp;mp=1&amp;vtp=1&amp;bt=1&amp;bbb=1&amp;hb=1"/>
          <p:cNvGraphicFramePr>
            <a:graphicFrameLocks noGrp="1"/>
          </p:cNvGraphicFramePr>
          <p:nvPr>
            <p:extLst>
              <p:ext uri="{D42A27DB-BD31-4B8C-83A1-F6EECF244321}">
                <p14:modId xmlns:p14="http://schemas.microsoft.com/office/powerpoint/2010/main" val="3526143732"/>
              </p:ext>
            </p:extLst>
          </p:nvPr>
        </p:nvGraphicFramePr>
        <p:xfrm>
          <a:off x="722376" y="1511300"/>
          <a:ext cx="10725912" cy="2007743"/>
        </p:xfrm>
        <a:graphic>
          <a:graphicData uri="http://schemas.openxmlformats.org/drawingml/2006/table">
            <a:tbl>
              <a:tblPr/>
              <a:tblGrid>
                <a:gridCol w="1984248">
                  <a:extLst>
                    <a:ext uri="{9D8B030D-6E8A-4147-A177-3AD203B41FA5}">
                      <a16:colId xmlns:a16="http://schemas.microsoft.com/office/drawing/2014/main" val="20000"/>
                    </a:ext>
                  </a:extLst>
                </a:gridCol>
                <a:gridCol w="8741664">
                  <a:extLst>
                    <a:ext uri="{9D8B030D-6E8A-4147-A177-3AD203B41FA5}">
                      <a16:colId xmlns:a16="http://schemas.microsoft.com/office/drawing/2014/main" val="20001"/>
                    </a:ext>
                  </a:extLst>
                </a:gridCol>
              </a:tblGrid>
              <a:tr h="2007743">
                <a:tc>
                  <a:txBody>
                    <a:bodyPr/>
                    <a:lstStyle/>
                    <a:p>
                      <a:pPr marL="0" indent="0" algn="ctr" latinLnBrk="1" hangingPunct="0">
                        <a:lnSpc>
                          <a:spcPts val="3200"/>
                        </a:lnSpc>
                      </a:pPr>
                      <a:r>
                        <a:rPr lang="en-US" altLang="zh-CN" sz="2000" b="1" i="0">
                          <a:solidFill>
                            <a:srgbClr val="000000"/>
                          </a:solidFill>
                          <a:latin typeface="微软雅黑" pitchFamily="34" charset="0"/>
                          <a:ea typeface="微软雅黑" pitchFamily="34" charset="-122"/>
                          <a:cs typeface="微软雅黑" pitchFamily="34" charset="-120"/>
                        </a:rPr>
                        <a:t>（</a:t>
                      </a:r>
                      <a:r>
                        <a:rPr lang="en-US" altLang="zh-CN" sz="2000" b="1" i="0" dirty="0">
                          <a:solidFill>
                            <a:srgbClr val="000000"/>
                          </a:solidFill>
                          <a:latin typeface="微软雅黑" pitchFamily="34" charset="0"/>
                          <a:ea typeface="微软雅黑" pitchFamily="34" charset="-122"/>
                          <a:cs typeface="微软雅黑" pitchFamily="34" charset="-120"/>
                        </a:rPr>
                        <a:t>三</a:t>
                      </a:r>
                      <a:r>
                        <a:rPr lang="en-US" altLang="zh-CN" sz="2000" b="1" i="0">
                          <a:solidFill>
                            <a:srgbClr val="000000"/>
                          </a:solidFill>
                          <a:latin typeface="微软雅黑" pitchFamily="34" charset="0"/>
                          <a:ea typeface="微软雅黑" pitchFamily="34" charset="-122"/>
                          <a:cs typeface="微软雅黑" pitchFamily="34" charset="-120"/>
                        </a:rPr>
                        <a:t>）符号长</a:t>
                      </a:r>
                    </a:p>
                    <a:p>
                      <a:pPr marL="0" indent="0" algn="ctr" latinLnBrk="1" hangingPunct="0">
                        <a:lnSpc>
                          <a:spcPts val="3200"/>
                        </a:lnSpc>
                      </a:pPr>
                      <a:r>
                        <a:rPr lang="en-US" altLang="zh-CN" sz="2000" b="1" i="0">
                          <a:solidFill>
                            <a:srgbClr val="000000"/>
                          </a:solidFill>
                          <a:latin typeface="微软雅黑" pitchFamily="34" charset="0"/>
                          <a:ea typeface="微软雅黑" pitchFamily="34" charset="-122"/>
                          <a:cs typeface="微软雅黑" pitchFamily="34" charset="-120"/>
                        </a:rPr>
                        <a:t>城</a:t>
                      </a:r>
                      <a:r>
                        <a:rPr lang="en-US" altLang="zh-CN" sz="2000" b="1" i="0" dirty="0">
                          <a:solidFill>
                            <a:srgbClr val="000000"/>
                          </a:solidFill>
                          <a:latin typeface="微软雅黑" pitchFamily="34" charset="0"/>
                          <a:ea typeface="微软雅黑" pitchFamily="34" charset="-122"/>
                          <a:cs typeface="微软雅黑" pitchFamily="34" charset="-120"/>
                        </a:rPr>
                        <a:t>：</a:t>
                      </a:r>
                      <a:r>
                        <a:rPr lang="en-US" altLang="zh-CN" sz="2000" b="1" i="0">
                          <a:solidFill>
                            <a:srgbClr val="000000"/>
                          </a:solidFill>
                          <a:latin typeface="微软雅黑" pitchFamily="34" charset="0"/>
                          <a:ea typeface="微软雅黑" pitchFamily="34" charset="-122"/>
                          <a:cs typeface="微软雅黑" pitchFamily="34" charset="-120"/>
                        </a:rPr>
                        <a:t>自强不息</a:t>
                      </a:r>
                      <a:r>
                        <a:rPr lang="en-US" altLang="zh-CN" sz="2000" b="1" i="0" spc="-100">
                          <a:solidFill>
                            <a:srgbClr val="000000"/>
                          </a:solidFill>
                          <a:latin typeface="微软雅黑" pitchFamily="34" charset="0"/>
                          <a:ea typeface="微软雅黑" pitchFamily="34" charset="-122"/>
                          <a:cs typeface="微软雅黑" pitchFamily="34" charset="-120"/>
                        </a:rPr>
                        <a:t>，</a:t>
                      </a:r>
                    </a:p>
                    <a:p>
                      <a:pPr marL="0" lvl="0" indent="0"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坚韧不拔</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楷体" pitchFamily="34" charset="-122"/>
                          <a:cs typeface="微软雅黑" pitchFamily="34" charset="-120"/>
                        </a:rPr>
                        <a:t>党的十八大以来</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习近平总书记高度重视对长城文化价值发掘和文物遗产传</a:t>
                      </a:r>
                    </a:p>
                    <a:p>
                      <a:pPr marL="0" indent="0" algn="l" latinLnBrk="1" hangingPunct="0">
                        <a:lnSpc>
                          <a:spcPts val="3200"/>
                        </a:lnSpc>
                      </a:pPr>
                      <a:r>
                        <a:rPr lang="en-US" altLang="zh-CN" sz="2000" b="0" i="0">
                          <a:solidFill>
                            <a:srgbClr val="000000"/>
                          </a:solidFill>
                          <a:latin typeface="微软雅黑" pitchFamily="34" charset="0"/>
                          <a:ea typeface="楷体" pitchFamily="34" charset="-122"/>
                          <a:cs typeface="微软雅黑" pitchFamily="34" charset="-120"/>
                        </a:rPr>
                        <a:t>承保护工作</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万里长城的背景</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自</a:t>
                      </a:r>
                      <a:r>
                        <a:rPr lang="en-US" altLang="zh-CN" sz="2000" b="0" i="0">
                          <a:solidFill>
                            <a:srgbClr val="000000"/>
                          </a:solidFill>
                          <a:latin typeface="微软雅黑" pitchFamily="34" charset="0"/>
                          <a:ea typeface="微软雅黑" pitchFamily="34" charset="-122"/>
                          <a:cs typeface="微软雅黑" pitchFamily="34" charset="-120"/>
                        </a:rPr>
                        <a:t>2013</a:t>
                      </a:r>
                      <a:r>
                        <a:rPr lang="en-US" altLang="zh-CN" sz="2000" b="0" i="0">
                          <a:solidFill>
                            <a:srgbClr val="000000"/>
                          </a:solidFill>
                          <a:latin typeface="微软雅黑" pitchFamily="34" charset="0"/>
                          <a:ea typeface="楷体" pitchFamily="34" charset="-122"/>
                          <a:cs typeface="微软雅黑" pitchFamily="34" charset="-120"/>
                        </a:rPr>
                        <a:t>年以来连续出现在习近平总书记的新</a:t>
                      </a:r>
                    </a:p>
                    <a:p>
                      <a:pPr marL="0" indent="0" algn="l" latinLnBrk="1" hangingPunct="0">
                        <a:lnSpc>
                          <a:spcPts val="3200"/>
                        </a:lnSpc>
                      </a:pPr>
                      <a:r>
                        <a:rPr lang="en-US" altLang="zh-CN" sz="2000" b="0" i="0">
                          <a:solidFill>
                            <a:srgbClr val="000000"/>
                          </a:solidFill>
                          <a:latin typeface="微软雅黑" pitchFamily="34" charset="0"/>
                          <a:ea typeface="楷体" pitchFamily="34" charset="-122"/>
                          <a:cs typeface="微软雅黑" pitchFamily="34" charset="-120"/>
                        </a:rPr>
                        <a:t>年贺词镜头中</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2019</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dirty="0">
                          <a:solidFill>
                            <a:srgbClr val="000000"/>
                          </a:solidFill>
                          <a:latin typeface="微软雅黑" pitchFamily="34" charset="0"/>
                          <a:ea typeface="微软雅黑" pitchFamily="34" charset="-122"/>
                          <a:cs typeface="微软雅黑" pitchFamily="34" charset="-120"/>
                        </a:rPr>
                        <a:t>8</a:t>
                      </a:r>
                      <a:r>
                        <a:rPr lang="en-US" altLang="zh-CN" sz="2000" b="0" i="0" dirty="0">
                          <a:solidFill>
                            <a:srgbClr val="000000"/>
                          </a:solidFill>
                          <a:latin typeface="微软雅黑" pitchFamily="34" charset="0"/>
                          <a:ea typeface="楷体" pitchFamily="34" charset="-122"/>
                          <a:cs typeface="微软雅黑" pitchFamily="34" charset="-120"/>
                        </a:rPr>
                        <a:t>月</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习近平总书记在甘肃省嘉峪关考察时指出</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要</a:t>
                      </a:r>
                    </a:p>
                    <a:p>
                      <a:pPr marL="0" indent="0" algn="l" latinLnBrk="1" hangingPunct="0">
                        <a:lnSpc>
                          <a:spcPts val="3200"/>
                        </a:lnSpc>
                      </a:pPr>
                      <a:r>
                        <a:rPr lang="en-US" altLang="zh-CN" sz="2000" b="0" i="0">
                          <a:solidFill>
                            <a:srgbClr val="000000"/>
                          </a:solidFill>
                          <a:latin typeface="微软雅黑" pitchFamily="34" charset="0"/>
                          <a:ea typeface="楷体" pitchFamily="34" charset="-122"/>
                          <a:cs typeface="微软雅黑" pitchFamily="34" charset="-120"/>
                        </a:rPr>
                        <a:t>做好长城文化价值发掘和文物遗产传承保护工作</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弘扬民族精神</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为实现中</a:t>
                      </a:r>
                    </a:p>
                    <a:p>
                      <a:pPr marL="0" lvl="0" indent="0" algn="l" latinLnBrk="1" hangingPunct="0">
                        <a:lnSpc>
                          <a:spcPts val="3000"/>
                        </a:lnSpc>
                      </a:pPr>
                      <a:r>
                        <a:rPr lang="en-US" altLang="zh-CN" sz="2000" b="0" i="0">
                          <a:solidFill>
                            <a:srgbClr val="000000"/>
                          </a:solidFill>
                          <a:latin typeface="微软雅黑" pitchFamily="34" charset="0"/>
                          <a:ea typeface="楷体" pitchFamily="34" charset="-122"/>
                          <a:cs typeface="微软雅黑" pitchFamily="34" charset="-120"/>
                        </a:rPr>
                        <a:t>华民族伟大复兴的中国梦凝聚起磅礴力量</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bl>
          </a:graphicData>
        </a:graphic>
      </p:graphicFrame>
      <p:sp>
        <p:nvSpPr>
          <p:cNvPr id="3" name="QO_4_BD.22_5#40584551e?pid=51008fd87&amp;color=0,0,0&amp;mp=1&amp;vtp=1&amp;bbb=1&amp;hb=1"/>
          <p:cNvSpPr/>
          <p:nvPr/>
        </p:nvSpPr>
        <p:spPr>
          <a:xfrm>
            <a:off x="722376" y="3657600"/>
            <a:ext cx="10753344" cy="1326134"/>
          </a:xfrm>
          <a:prstGeom prst="rect">
            <a:avLst/>
          </a:prstGeom>
          <a:noFill/>
          <a:ln/>
        </p:spPr>
        <p:txBody>
          <a:bodyPr wrap="none" lIns="0" tIns="0" rIns="0" bIns="0" rtlCol="0" anchor="t"/>
          <a:lstStyle/>
          <a:p>
            <a:pPr algn="r"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——摘编自吕文利《长城，层累建构的三重意涵》</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请结合材料信息</a:t>
            </a:r>
            <a:r>
              <a:rPr lang="en-US" altLang="zh-CN" sz="2000" b="0" i="0" dirty="0">
                <a:solidFill>
                  <a:srgbClr val="000000"/>
                </a:solidFill>
                <a:latin typeface="微软雅黑" pitchFamily="34" charset="0"/>
                <a:ea typeface="微软雅黑" pitchFamily="34" charset="-122"/>
                <a:cs typeface="微软雅黑" pitchFamily="34" charset="-120"/>
              </a:rPr>
              <a:t>，以“文化遗产的时代内涵”为主题，任选角度，自拟论题，</a:t>
            </a:r>
            <a:r>
              <a:rPr lang="en-US" altLang="zh-CN" sz="2000" b="0" i="0">
                <a:solidFill>
                  <a:srgbClr val="000000"/>
                </a:solidFill>
                <a:latin typeface="微软雅黑" pitchFamily="34" charset="0"/>
                <a:ea typeface="微软雅黑" pitchFamily="34" charset="-122"/>
                <a:cs typeface="微软雅黑" pitchFamily="34" charset="-120"/>
              </a:rPr>
              <a:t>予以阐释。</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要求：观点明确，史论结合，表述成文）</a:t>
            </a:r>
            <a:endParaRPr lang="en-US" altLang="zh-CN" sz="2000" dirty="0"/>
          </a:p>
        </p:txBody>
      </p:sp>
      <p:sp>
        <p:nvSpPr>
          <p:cNvPr id="2" name="QO_4_BD.22_4#40584551e?colgroup=7,33&amp;pid=51008fd87&amp;color=0,0,0&amp;mp=1&amp;vtp=1&amp;bt=1&amp;bbb=1">
            <a:extLst>
              <a:ext uri="{FF2B5EF4-FFF2-40B4-BE49-F238E27FC236}">
                <a16:creationId xmlns:a16="http://schemas.microsoft.com/office/drawing/2014/main" id="{57D28282-A5FA-34FD-A245-9132D9DE77B7}"/>
              </a:ext>
            </a:extLst>
          </p:cNvPr>
          <p:cNvSpPr txBox="1"/>
          <p:nvPr/>
        </p:nvSpPr>
        <p:spPr>
          <a:xfrm>
            <a:off x="10935327" y="969264"/>
            <a:ext cx="512961" cy="416909"/>
          </a:xfrm>
          <a:prstGeom prst="rect">
            <a:avLst/>
          </a:prstGeom>
          <a:noFill/>
        </p:spPr>
        <p:txBody>
          <a:bodyPr vert="horz" wrap="none" lIns="0" tIns="0" rIns="0" bIns="0" rtlCol="0">
            <a:spAutoFit/>
          </a:bodyPr>
          <a:lstStyle/>
          <a:p>
            <a:pPr algn="r">
              <a:lnSpc>
                <a:spcPts val="3600"/>
              </a:lnSpc>
            </a:pPr>
            <a:r>
              <a:rPr lang="zh-CN" altLang="en-US" sz="2000">
                <a:latin typeface="微软雅黑" panose="020B0503020204020204" pitchFamily="34" charset="-122"/>
                <a:ea typeface="微软雅黑" panose="020B0503020204020204" pitchFamily="34" charset="-122"/>
              </a:rPr>
              <a:t>续表</a:t>
            </a:r>
          </a:p>
        </p:txBody>
      </p:sp>
    </p:spTree>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p:sp>
        <p:nvSpPr>
          <p:cNvPr id="2" name="QO_4_AN.23_1#40584551e?vop=1&amp;pid=51008fd87&amp;color=0,0,0&amp;vtp=1&amp;bt=1&amp;bbb=1&amp;hb=1"/>
          <p:cNvSpPr/>
          <p:nvPr/>
        </p:nvSpPr>
        <p:spPr>
          <a:xfrm>
            <a:off x="722376" y="972000"/>
            <a:ext cx="10753344" cy="5067300"/>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示例一：</a:t>
            </a:r>
            <a:endParaRPr lang="en-US" altLang="zh-CN" sz="2000" dirty="0"/>
          </a:p>
          <a:p>
            <a:pPr latinLnBrk="1">
              <a:lnSpc>
                <a:spcPts val="3700"/>
              </a:lnSpc>
            </a:pPr>
            <a:r>
              <a:rPr lang="en-US" altLang="zh-CN" sz="2000" b="1" i="0">
                <a:solidFill>
                  <a:srgbClr val="00B050"/>
                </a:solidFill>
                <a:latin typeface="微软雅黑" pitchFamily="34" charset="0"/>
                <a:ea typeface="微软雅黑" pitchFamily="34" charset="-122"/>
                <a:cs typeface="微软雅黑" pitchFamily="34" charset="-120"/>
              </a:rPr>
              <a:t>论题</a:t>
            </a:r>
            <a:r>
              <a:rPr lang="en-US" altLang="zh-CN" sz="2000" b="1" i="0" dirty="0">
                <a:solidFill>
                  <a:srgbClr val="00B050"/>
                </a:solidFill>
                <a:latin typeface="微软雅黑" pitchFamily="34" charset="0"/>
                <a:ea typeface="微软雅黑" pitchFamily="34" charset="-122"/>
                <a:cs typeface="微软雅黑" pitchFamily="34" charset="-120"/>
              </a:rPr>
              <a:t>：近代“符号长城”凝聚民族认同，共御外侮。（2分）</a:t>
            </a:r>
            <a:endParaRPr lang="en-US" altLang="zh-CN" sz="2000" dirty="0"/>
          </a:p>
          <a:p>
            <a:pPr latinLnBrk="1">
              <a:lnSpc>
                <a:spcPts val="3700"/>
              </a:lnSpc>
            </a:pPr>
            <a:r>
              <a:rPr lang="en-US" altLang="zh-CN" sz="2000" b="1" i="0">
                <a:solidFill>
                  <a:srgbClr val="00B050"/>
                </a:solidFill>
                <a:latin typeface="微软雅黑" pitchFamily="34" charset="0"/>
                <a:ea typeface="微软雅黑" pitchFamily="34" charset="-122"/>
                <a:cs typeface="微软雅黑" pitchFamily="34" charset="-120"/>
              </a:rPr>
              <a:t>阐述</a:t>
            </a:r>
            <a:r>
              <a:rPr lang="en-US" altLang="zh-CN" sz="2000" b="1" i="0" dirty="0">
                <a:solidFill>
                  <a:srgbClr val="00B050"/>
                </a:solidFill>
                <a:latin typeface="微软雅黑" pitchFamily="34" charset="0"/>
                <a:ea typeface="微软雅黑" pitchFamily="34" charset="-122"/>
                <a:cs typeface="微软雅黑" pitchFamily="34" charset="-120"/>
              </a:rPr>
              <a:t>：近代以来，面对外部侵略势力，中国的知识精英们一改古代“防边”思想而转为近代</a:t>
            </a:r>
            <a:r>
              <a:rPr lang="en-US" altLang="zh-CN" sz="2000" b="1" i="0">
                <a:solidFill>
                  <a:srgbClr val="00B050"/>
                </a:solidFill>
                <a:latin typeface="微软雅黑" pitchFamily="34" charset="0"/>
                <a:ea typeface="微软雅黑" pitchFamily="34" charset="-122"/>
                <a:cs typeface="微软雅黑" pitchFamily="34" charset="-120"/>
              </a:rPr>
              <a:t>“边</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防</a:t>
            </a:r>
            <a:r>
              <a:rPr lang="en-US" altLang="zh-CN" sz="2000" b="1" i="0" dirty="0">
                <a:solidFill>
                  <a:srgbClr val="00B050"/>
                </a:solidFill>
                <a:latin typeface="微软雅黑" pitchFamily="34" charset="0"/>
                <a:ea typeface="微软雅黑" pitchFamily="34" charset="-122"/>
                <a:cs typeface="微软雅黑" pitchFamily="34" charset="-120"/>
              </a:rPr>
              <a:t>”思想，依靠和团结边疆民众，共同抵御外侮。长城以其超越族群</a:t>
            </a:r>
            <a:r>
              <a:rPr lang="en-US" altLang="zh-CN" sz="2000" b="1" i="0">
                <a:solidFill>
                  <a:srgbClr val="00B050"/>
                </a:solidFill>
                <a:latin typeface="微软雅黑" pitchFamily="34" charset="0"/>
                <a:ea typeface="微软雅黑" pitchFamily="34" charset="-122"/>
                <a:cs typeface="微软雅黑" pitchFamily="34" charset="-120"/>
              </a:rPr>
              <a:t>、凝聚认同的象征性符号出</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现在绘画</a:t>
            </a:r>
            <a:r>
              <a:rPr lang="en-US" altLang="zh-CN" sz="2000" b="1" i="0" dirty="0">
                <a:solidFill>
                  <a:srgbClr val="00B050"/>
                </a:solidFill>
                <a:latin typeface="微软雅黑" pitchFamily="34" charset="0"/>
                <a:ea typeface="微软雅黑" pitchFamily="34" charset="-122"/>
                <a:cs typeface="微软雅黑" pitchFamily="34" charset="-120"/>
              </a:rPr>
              <a:t>、诗歌、歌曲等艺术表达形式中。1933年4月，梁中铭以</a:t>
            </a:r>
            <a:r>
              <a:rPr lang="en-US" altLang="zh-CN" sz="2000" b="1" i="0">
                <a:solidFill>
                  <a:srgbClr val="00B050"/>
                </a:solidFill>
                <a:latin typeface="微软雅黑" pitchFamily="34" charset="0"/>
                <a:ea typeface="微软雅黑" pitchFamily="34" charset="-122"/>
                <a:cs typeface="微软雅黑" pitchFamily="34" charset="-120"/>
              </a:rPr>
              <a:t>《只有血和肉做成的万里长城</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才能使敌人不能摧毁</a:t>
            </a:r>
            <a:r>
              <a:rPr lang="en-US" altLang="zh-CN" sz="2000" b="1" i="0" dirty="0">
                <a:solidFill>
                  <a:srgbClr val="00B050"/>
                </a:solidFill>
                <a:latin typeface="微软雅黑" pitchFamily="34" charset="0"/>
                <a:ea typeface="微软雅黑" pitchFamily="34" charset="-122"/>
                <a:cs typeface="微软雅黑" pitchFamily="34" charset="-120"/>
              </a:rPr>
              <a:t>！》等绘画作品，生动展现了中国军民不畏强暴、</a:t>
            </a:r>
            <a:r>
              <a:rPr lang="en-US" altLang="zh-CN" sz="2000" b="1" i="0">
                <a:solidFill>
                  <a:srgbClr val="00B050"/>
                </a:solidFill>
                <a:latin typeface="微软雅黑" pitchFamily="34" charset="0"/>
                <a:ea typeface="微软雅黑" pitchFamily="34" charset="-122"/>
                <a:cs typeface="微软雅黑" pitchFamily="34" charset="-120"/>
              </a:rPr>
              <a:t>自强不息的勇敢形象。</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1937</a:t>
            </a:r>
            <a:r>
              <a:rPr lang="en-US" altLang="zh-CN" sz="2000" b="1" i="0" dirty="0">
                <a:solidFill>
                  <a:srgbClr val="00B050"/>
                </a:solidFill>
                <a:latin typeface="微软雅黑" pitchFamily="34" charset="0"/>
                <a:ea typeface="微软雅黑" pitchFamily="34" charset="-122"/>
                <a:cs typeface="微软雅黑" pitchFamily="34" charset="-120"/>
              </a:rPr>
              <a:t>年七七事变爆发后，中国共产党通电全国，号召“全中国同胞、政府与军队，</a:t>
            </a:r>
            <a:r>
              <a:rPr lang="en-US" altLang="zh-CN" sz="2000" b="1" i="0">
                <a:solidFill>
                  <a:srgbClr val="00B050"/>
                </a:solidFill>
                <a:latin typeface="微软雅黑" pitchFamily="34" charset="0"/>
                <a:ea typeface="微软雅黑" pitchFamily="34" charset="-122"/>
                <a:cs typeface="微软雅黑" pitchFamily="34" charset="-120"/>
              </a:rPr>
              <a:t>团结起来，</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筑成民族统一战线的坚固的长城</a:t>
            </a:r>
            <a:r>
              <a:rPr lang="en-US" altLang="zh-CN" sz="2000" b="1" i="0" dirty="0">
                <a:solidFill>
                  <a:srgbClr val="00B050"/>
                </a:solidFill>
                <a:latin typeface="微软雅黑" pitchFamily="34" charset="0"/>
                <a:ea typeface="微软雅黑" pitchFamily="34" charset="-122"/>
                <a:cs typeface="微软雅黑" pitchFamily="34" charset="-120"/>
              </a:rPr>
              <a:t>”，抵抗日寇的侵略。（8分）</a:t>
            </a:r>
            <a:endParaRPr lang="en-US" altLang="zh-CN" sz="2000" dirty="0"/>
          </a:p>
          <a:p>
            <a:pPr latinLnBrk="1">
              <a:lnSpc>
                <a:spcPts val="3700"/>
              </a:lnSpc>
            </a:pPr>
            <a:r>
              <a:rPr lang="en-US" altLang="zh-CN" sz="2000" b="1" i="0">
                <a:solidFill>
                  <a:srgbClr val="00B050"/>
                </a:solidFill>
                <a:latin typeface="微软雅黑" pitchFamily="34" charset="0"/>
                <a:ea typeface="微软雅黑" pitchFamily="34" charset="-122"/>
                <a:cs typeface="微软雅黑" pitchFamily="34" charset="-120"/>
              </a:rPr>
              <a:t>结论</a:t>
            </a:r>
            <a:r>
              <a:rPr lang="en-US" altLang="zh-CN" sz="2000" b="1" i="0" dirty="0">
                <a:solidFill>
                  <a:srgbClr val="00B050"/>
                </a:solidFill>
                <a:latin typeface="微软雅黑" pitchFamily="34" charset="0"/>
                <a:ea typeface="微软雅黑" pitchFamily="34" charset="-122"/>
                <a:cs typeface="微软雅黑" pitchFamily="34" charset="-120"/>
              </a:rPr>
              <a:t>：长城在救亡图存的背景下，进一步转变升华为“符号长城”，寓意中华民族勠力同心</a:t>
            </a:r>
            <a:r>
              <a:rPr lang="en-US" altLang="zh-CN" sz="2000" b="1" i="0">
                <a:solidFill>
                  <a:srgbClr val="00B050"/>
                </a:solidFill>
                <a:latin typeface="微软雅黑" pitchFamily="34" charset="0"/>
                <a:ea typeface="微软雅黑" pitchFamily="34" charset="-122"/>
                <a:cs typeface="微软雅黑" pitchFamily="34" charset="-120"/>
              </a:rPr>
              <a:t>、坚</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韧不拔的爱国情怀</a:t>
            </a:r>
            <a:r>
              <a:rPr lang="en-US" altLang="zh-CN" sz="2000" b="1" i="0" dirty="0">
                <a:solidFill>
                  <a:srgbClr val="00B050"/>
                </a:solidFill>
                <a:latin typeface="微软雅黑" pitchFamily="34" charset="0"/>
                <a:ea typeface="微软雅黑" pitchFamily="34" charset="-122"/>
                <a:cs typeface="微软雅黑" pitchFamily="34" charset="-120"/>
              </a:rPr>
              <a:t>。最终我们取得了中华民族抵御外侮的完全胜利</a:t>
            </a:r>
            <a:r>
              <a:rPr lang="en-US" altLang="zh-CN" sz="2000" b="1" i="0">
                <a:solidFill>
                  <a:srgbClr val="00B050"/>
                </a:solidFill>
                <a:latin typeface="微软雅黑" pitchFamily="34" charset="0"/>
                <a:ea typeface="微软雅黑" pitchFamily="34" charset="-122"/>
                <a:cs typeface="微软雅黑" pitchFamily="34" charset="-120"/>
              </a:rPr>
              <a:t>，迎来中华民族伟大复兴的新</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征程</a:t>
            </a:r>
            <a:r>
              <a:rPr lang="en-US" altLang="zh-CN" sz="2000" b="1" i="0" dirty="0">
                <a:solidFill>
                  <a:srgbClr val="00B050"/>
                </a:solidFill>
                <a:latin typeface="微软雅黑" pitchFamily="34" charset="0"/>
                <a:ea typeface="微软雅黑" pitchFamily="34" charset="-122"/>
                <a:cs typeface="微软雅黑" pitchFamily="34" charset="-120"/>
              </a:rPr>
              <a:t>！（2分）</a:t>
            </a:r>
            <a:endParaRPr lang="en-US" altLang="zh-CN" sz="2000" dirty="0"/>
          </a:p>
          <a:p>
            <a:pPr latinLnBrk="1">
              <a:lnSpc>
                <a:spcPct val="150000"/>
              </a:lnSpc>
            </a:pPr>
            <a:endParaRPr lang="en-US" altLang="zh-CN" sz="20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
                                            <p:txEl>
                                              <p:pRg st="10" end="10"/>
                                            </p:txEl>
                                          </p:spTgt>
                                        </p:tgtEl>
                                        <p:attrNameLst>
                                          <p:attrName>style.visibility</p:attrName>
                                        </p:attrNameLst>
                                      </p:cBhvr>
                                      <p:to>
                                        <p:strVal val="visible"/>
                                      </p:to>
                                    </p:set>
                                    <p:animEffect transition="in" filter="fade">
                                      <p:cBhvr>
                                        <p:cTn id="40" dur="500"/>
                                        <p:tgtEl>
                                          <p:spTgt spid="2">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AN.23_1#40584551e?vop=1&amp;pid=51008fd87&amp;color=0,0,0&amp;vtp=1&amp;bt=1&amp;bbb=1&amp;hb=1">
            <a:extLst>
              <a:ext uri="{FF2B5EF4-FFF2-40B4-BE49-F238E27FC236}">
                <a16:creationId xmlns:a16="http://schemas.microsoft.com/office/drawing/2014/main" id="{79E8F462-89C0-9C73-BB48-91A3CC433210}"/>
              </a:ext>
            </a:extLst>
          </p:cNvPr>
          <p:cNvSpPr/>
          <p:nvPr/>
        </p:nvSpPr>
        <p:spPr>
          <a:xfrm>
            <a:off x="722376" y="972000"/>
            <a:ext cx="10753344" cy="5054600"/>
          </a:xfrm>
          <a:prstGeom prst="rect">
            <a:avLst/>
          </a:prstGeom>
          <a:noFill/>
          <a:ln/>
        </p:spPr>
        <p:txBody>
          <a:bodyPr wrap="none" lIns="0" tIns="0" rIns="0" bIns="0" rtlCol="0" anchor="t"/>
          <a:lstStyle/>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示例二</a:t>
            </a:r>
            <a:r>
              <a:rPr lang="en-US" altLang="zh-CN" sz="2000" b="1" i="0" dirty="0">
                <a:solidFill>
                  <a:srgbClr val="00B05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1" i="0">
                <a:solidFill>
                  <a:srgbClr val="00B050"/>
                </a:solidFill>
                <a:latin typeface="微软雅黑" pitchFamily="34" charset="0"/>
                <a:ea typeface="微软雅黑" pitchFamily="34" charset="-122"/>
                <a:cs typeface="微软雅黑" pitchFamily="34" charset="-120"/>
              </a:rPr>
              <a:t>论题</a:t>
            </a:r>
            <a:r>
              <a:rPr lang="en-US" altLang="zh-CN" sz="2000" b="1" i="0" dirty="0">
                <a:solidFill>
                  <a:srgbClr val="00B050"/>
                </a:solidFill>
                <a:latin typeface="微软雅黑" pitchFamily="34" charset="0"/>
                <a:ea typeface="微软雅黑" pitchFamily="34" charset="-122"/>
                <a:cs typeface="微软雅黑" pitchFamily="34" charset="-120"/>
              </a:rPr>
              <a:t>：长城内涵的演变折射中国社会变迁。（2分）</a:t>
            </a:r>
            <a:endParaRPr lang="en-US" altLang="zh-CN" sz="2000" dirty="0"/>
          </a:p>
          <a:p>
            <a:pPr latinLnBrk="1">
              <a:lnSpc>
                <a:spcPts val="3700"/>
              </a:lnSpc>
            </a:pPr>
            <a:r>
              <a:rPr lang="en-US" altLang="zh-CN" sz="2000" b="1" i="0">
                <a:solidFill>
                  <a:srgbClr val="00B050"/>
                </a:solidFill>
                <a:latin typeface="微软雅黑" pitchFamily="34" charset="0"/>
                <a:ea typeface="微软雅黑" pitchFamily="34" charset="-122"/>
                <a:cs typeface="微软雅黑" pitchFamily="34" charset="-120"/>
              </a:rPr>
              <a:t>阐述</a:t>
            </a:r>
            <a:r>
              <a:rPr lang="en-US" altLang="zh-CN" sz="2000" b="1" i="0" dirty="0">
                <a:solidFill>
                  <a:srgbClr val="00B050"/>
                </a:solidFill>
                <a:latin typeface="微软雅黑" pitchFamily="34" charset="0"/>
                <a:ea typeface="微软雅黑" pitchFamily="34" charset="-122"/>
                <a:cs typeface="微软雅黑" pitchFamily="34" charset="-120"/>
              </a:rPr>
              <a:t>：两千多年来，长城的承续并没有随着王朝更迭、疆域变迁而终止</a:t>
            </a:r>
            <a:r>
              <a:rPr lang="en-US" altLang="zh-CN" sz="2000" b="1" i="0">
                <a:solidFill>
                  <a:srgbClr val="00B050"/>
                </a:solidFill>
                <a:latin typeface="微软雅黑" pitchFamily="34" charset="0"/>
                <a:ea typeface="微软雅黑" pitchFamily="34" charset="-122"/>
                <a:cs typeface="微软雅黑" pitchFamily="34" charset="-120"/>
              </a:rPr>
              <a:t>，反而一直都有发展与创</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新</a:t>
            </a:r>
            <a:r>
              <a:rPr lang="en-US" altLang="zh-CN" sz="2000" b="1" i="0" dirty="0">
                <a:solidFill>
                  <a:srgbClr val="00B050"/>
                </a:solidFill>
                <a:latin typeface="微软雅黑" pitchFamily="34" charset="0"/>
                <a:ea typeface="微软雅黑" pitchFamily="34" charset="-122"/>
                <a:cs typeface="微软雅黑" pitchFamily="34" charset="-120"/>
              </a:rPr>
              <a:t>，在不同的时代承载着不同的使命。在中国古代</a:t>
            </a:r>
            <a:r>
              <a:rPr lang="en-US" altLang="zh-CN" sz="2000" b="1" i="0">
                <a:solidFill>
                  <a:srgbClr val="00B050"/>
                </a:solidFill>
                <a:latin typeface="微软雅黑" pitchFamily="34" charset="0"/>
                <a:ea typeface="微软雅黑" pitchFamily="34" charset="-122"/>
                <a:cs typeface="微软雅黑" pitchFamily="34" charset="-120"/>
              </a:rPr>
              <a:t>，中原王朝面对的主要威胁是生活在草原上的</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游牧势力</a:t>
            </a:r>
            <a:r>
              <a:rPr lang="en-US" altLang="zh-CN" sz="2000" b="1" i="0" dirty="0">
                <a:solidFill>
                  <a:srgbClr val="00B050"/>
                </a:solidFill>
                <a:latin typeface="微软雅黑" pitchFamily="34" charset="0"/>
                <a:ea typeface="微软雅黑" pitchFamily="34" charset="-122"/>
                <a:cs typeface="微软雅黑" pitchFamily="34" charset="-120"/>
              </a:rPr>
              <a:t>，长城的基本功能便是军事防御。秦始皇利用“大一统”王朝的强大组织动员能力</a:t>
            </a:r>
            <a:r>
              <a:rPr lang="en-US" altLang="zh-CN" sz="2000" b="1" i="0">
                <a:solidFill>
                  <a:srgbClr val="00B050"/>
                </a:solidFill>
                <a:latin typeface="微软雅黑" pitchFamily="34" charset="0"/>
                <a:ea typeface="微软雅黑" pitchFamily="34" charset="-122"/>
                <a:cs typeface="微软雅黑" pitchFamily="34" charset="-120"/>
              </a:rPr>
              <a:t>，勾</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连秦</a:t>
            </a:r>
            <a:r>
              <a:rPr lang="en-US" altLang="zh-CN" sz="2000" b="1" i="0" dirty="0">
                <a:solidFill>
                  <a:srgbClr val="00B050"/>
                </a:solidFill>
                <a:latin typeface="微软雅黑" pitchFamily="34" charset="0"/>
                <a:ea typeface="微软雅黑" pitchFamily="34" charset="-122"/>
                <a:cs typeface="微软雅黑" pitchFamily="34" charset="-120"/>
              </a:rPr>
              <a:t>、赵、燕长城，并在部分地段增筑长城，实行军事反击、长城防御</a:t>
            </a:r>
            <a:r>
              <a:rPr lang="en-US" altLang="zh-CN" sz="2000" b="1" i="0">
                <a:solidFill>
                  <a:srgbClr val="00B050"/>
                </a:solidFill>
                <a:latin typeface="微软雅黑" pitchFamily="34" charset="0"/>
                <a:ea typeface="微软雅黑" pitchFamily="34" charset="-122"/>
                <a:cs typeface="微软雅黑" pitchFamily="34" charset="-120"/>
              </a:rPr>
              <a:t>、移民实边三者相配合的</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策略</a:t>
            </a:r>
            <a:r>
              <a:rPr lang="en-US" altLang="zh-CN" sz="2000" b="1" i="0" dirty="0">
                <a:solidFill>
                  <a:srgbClr val="00B050"/>
                </a:solidFill>
                <a:latin typeface="微软雅黑" pitchFamily="34" charset="0"/>
                <a:ea typeface="微软雅黑" pitchFamily="34" charset="-122"/>
                <a:cs typeface="微软雅黑" pitchFamily="34" charset="-120"/>
              </a:rPr>
              <a:t>。军事长城有效维护了边疆地区的安定，体现了“以防为主、止戈为和”的政治智慧</a:t>
            </a:r>
            <a:r>
              <a:rPr lang="en-US" altLang="zh-CN" sz="2000" b="1" i="0">
                <a:solidFill>
                  <a:srgbClr val="00B050"/>
                </a:solidFill>
                <a:latin typeface="微软雅黑" pitchFamily="34" charset="0"/>
                <a:ea typeface="微软雅黑" pitchFamily="34" charset="-122"/>
                <a:cs typeface="微软雅黑" pitchFamily="34" charset="-120"/>
              </a:rPr>
              <a:t>。近代</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以来</a:t>
            </a:r>
            <a:r>
              <a:rPr lang="en-US" altLang="zh-CN" sz="2000" b="1" i="0" dirty="0">
                <a:solidFill>
                  <a:srgbClr val="00B050"/>
                </a:solidFill>
                <a:latin typeface="微软雅黑" pitchFamily="34" charset="0"/>
                <a:ea typeface="微软雅黑" pitchFamily="34" charset="-122"/>
                <a:cs typeface="微软雅黑" pitchFamily="34" charset="-120"/>
              </a:rPr>
              <a:t>，面对外部侵略势力，长城更升华为超越族群、凝聚认同的中华民族精神图腾。1933年4</a:t>
            </a:r>
            <a:r>
              <a:rPr lang="en-US" altLang="zh-CN" sz="2000" b="1" i="0">
                <a:solidFill>
                  <a:srgbClr val="00B050"/>
                </a:solidFill>
                <a:latin typeface="微软雅黑" pitchFamily="34" charset="0"/>
                <a:ea typeface="微软雅黑" pitchFamily="34" charset="-122"/>
                <a:cs typeface="微软雅黑" pitchFamily="34" charset="-120"/>
              </a:rPr>
              <a:t>月，</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梁中铭以</a:t>
            </a:r>
            <a:r>
              <a:rPr lang="en-US" altLang="zh-CN" sz="2000" b="1" i="0" dirty="0">
                <a:solidFill>
                  <a:srgbClr val="00B050"/>
                </a:solidFill>
                <a:latin typeface="微软雅黑" pitchFamily="34" charset="0"/>
                <a:ea typeface="微软雅黑" pitchFamily="34" charset="-122"/>
                <a:cs typeface="微软雅黑" pitchFamily="34" charset="-120"/>
              </a:rPr>
              <a:t>《只有血和肉做成的万里长城才能使敌人不能摧毁！》等绘画作品</a:t>
            </a:r>
            <a:r>
              <a:rPr lang="en-US" altLang="zh-CN" sz="2000" b="1" i="0">
                <a:solidFill>
                  <a:srgbClr val="00B050"/>
                </a:solidFill>
                <a:latin typeface="微软雅黑" pitchFamily="34" charset="0"/>
                <a:ea typeface="微软雅黑" pitchFamily="34" charset="-122"/>
                <a:cs typeface="微软雅黑" pitchFamily="34" charset="-120"/>
              </a:rPr>
              <a:t>，生动展现了中国军</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民不畏强暴</a:t>
            </a:r>
            <a:r>
              <a:rPr lang="en-US" altLang="zh-CN" sz="2000" b="1" i="0" dirty="0">
                <a:solidFill>
                  <a:srgbClr val="00B050"/>
                </a:solidFill>
                <a:latin typeface="微软雅黑" pitchFamily="34" charset="0"/>
                <a:ea typeface="微软雅黑" pitchFamily="34" charset="-122"/>
                <a:cs typeface="微软雅黑" pitchFamily="34" charset="-120"/>
              </a:rPr>
              <a:t>、自强不息的勇敢形象。中华人民共和国成立后</a:t>
            </a:r>
            <a:r>
              <a:rPr lang="en-US" altLang="zh-CN" sz="2000" b="1" i="0">
                <a:solidFill>
                  <a:srgbClr val="00B050"/>
                </a:solidFill>
                <a:latin typeface="微软雅黑" pitchFamily="34" charset="0"/>
                <a:ea typeface="微软雅黑" pitchFamily="34" charset="-122"/>
                <a:cs typeface="微软雅黑" pitchFamily="34" charset="-120"/>
              </a:rPr>
              <a:t>，长城作为象征性符号频频亮相国家</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重大盛事场合</a:t>
            </a:r>
            <a:r>
              <a:rPr lang="en-US" altLang="zh-CN" sz="2000" b="1" i="0" dirty="0">
                <a:solidFill>
                  <a:srgbClr val="00B050"/>
                </a:solidFill>
                <a:latin typeface="微软雅黑" pitchFamily="34" charset="0"/>
                <a:ea typeface="微软雅黑" pitchFamily="34" charset="-122"/>
                <a:cs typeface="微软雅黑" pitchFamily="34" charset="-120"/>
              </a:rPr>
              <a:t>，向世人昭示中华民族和中华文明生生不息的精神和力量。如今</a:t>
            </a:r>
            <a:r>
              <a:rPr lang="en-US" altLang="zh-CN" sz="2000" b="1" i="0">
                <a:solidFill>
                  <a:srgbClr val="00B050"/>
                </a:solidFill>
                <a:latin typeface="微软雅黑" pitchFamily="34" charset="0"/>
                <a:ea typeface="微软雅黑" pitchFamily="34" charset="-122"/>
                <a:cs typeface="微软雅黑" pitchFamily="34" charset="-120"/>
              </a:rPr>
              <a:t>，中国共产党引领</a:t>
            </a:r>
          </a:p>
          <a:p>
            <a:pPr latinLnBrk="1">
              <a:lnSpc>
                <a:spcPct val="150000"/>
              </a:lnSpc>
            </a:pPr>
            <a:endParaRPr lang="en-US" altLang="zh-CN" sz="2000" spc="-50" dirty="0"/>
          </a:p>
        </p:txBody>
      </p:sp>
    </p:spTree>
    <p:extLst>
      <p:ext uri="{BB962C8B-B14F-4D97-AF65-F5344CB8AC3E}">
        <p14:creationId xmlns:p14="http://schemas.microsoft.com/office/powerpoint/2010/main" val="31192250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
                                            <p:txEl>
                                              <p:pRg st="10" end="10"/>
                                            </p:txEl>
                                          </p:spTgt>
                                        </p:tgtEl>
                                        <p:attrNameLst>
                                          <p:attrName>style.visibility</p:attrName>
                                        </p:attrNameLst>
                                      </p:cBhvr>
                                      <p:to>
                                        <p:strVal val="visible"/>
                                      </p:to>
                                    </p:set>
                                    <p:animEffect transition="in" filter="fade">
                                      <p:cBhvr>
                                        <p:cTn id="40" dur="500"/>
                                        <p:tgtEl>
                                          <p:spTgt spid="2">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AN.23_1#40584551e?vop=1&amp;pid=51008fd87&amp;color=0,0,0&amp;vtp=1&amp;bt=1&amp;bbb=1&amp;hb=1">
            <a:extLst>
              <a:ext uri="{FF2B5EF4-FFF2-40B4-BE49-F238E27FC236}">
                <a16:creationId xmlns:a16="http://schemas.microsoft.com/office/drawing/2014/main" id="{57ABD840-F56C-B6F6-B24C-0DE026AB5DA7}"/>
              </a:ext>
            </a:extLst>
          </p:cNvPr>
          <p:cNvSpPr/>
          <p:nvPr/>
        </p:nvSpPr>
        <p:spPr>
          <a:xfrm>
            <a:off x="722376" y="972000"/>
            <a:ext cx="10753344" cy="1783334"/>
          </a:xfrm>
          <a:prstGeom prst="rect">
            <a:avLst/>
          </a:prstGeom>
          <a:noFill/>
          <a:ln/>
        </p:spPr>
        <p:txBody>
          <a:bodyPr wrap="none" lIns="0" tIns="0" rIns="0" bIns="0" rtlCol="0" anchor="t"/>
          <a:lstStyle/>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中华民族站在了以中国式现代化全面推进强国建设</a:t>
            </a:r>
            <a:r>
              <a:rPr lang="en-US" altLang="zh-CN" sz="2000" b="1" i="0" dirty="0">
                <a:solidFill>
                  <a:srgbClr val="00B050"/>
                </a:solidFill>
                <a:latin typeface="微软雅黑" pitchFamily="34" charset="0"/>
                <a:ea typeface="微软雅黑" pitchFamily="34" charset="-122"/>
                <a:cs typeface="微软雅黑" pitchFamily="34" charset="-120"/>
              </a:rPr>
              <a:t>、民族复兴伟业的关键节点</a:t>
            </a:r>
            <a:r>
              <a:rPr lang="en-US" altLang="zh-CN" sz="2000" b="1" i="0">
                <a:solidFill>
                  <a:srgbClr val="00B050"/>
                </a:solidFill>
                <a:latin typeface="微软雅黑" pitchFamily="34" charset="0"/>
                <a:ea typeface="微软雅黑" pitchFamily="34" charset="-122"/>
                <a:cs typeface="微软雅黑" pitchFamily="34" charset="-120"/>
              </a:rPr>
              <a:t>，长城更被赋予深</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远意义</a:t>
            </a:r>
            <a:r>
              <a:rPr lang="en-US" altLang="zh-CN" sz="2000" b="1" i="0" dirty="0">
                <a:solidFill>
                  <a:srgbClr val="00B050"/>
                </a:solidFill>
                <a:latin typeface="微软雅黑" pitchFamily="34" charset="0"/>
                <a:ea typeface="微软雅黑" pitchFamily="34" charset="-122"/>
                <a:cs typeface="微软雅黑" pitchFamily="34" charset="-120"/>
              </a:rPr>
              <a:t>。（8分）</a:t>
            </a:r>
            <a:endParaRPr lang="en-US" altLang="zh-CN" sz="2000" dirty="0"/>
          </a:p>
          <a:p>
            <a:pPr latinLnBrk="1">
              <a:lnSpc>
                <a:spcPts val="3700"/>
              </a:lnSpc>
            </a:pPr>
            <a:r>
              <a:rPr lang="en-US" altLang="zh-CN" sz="2000" b="1" i="0" spc="-50">
                <a:solidFill>
                  <a:srgbClr val="00B050"/>
                </a:solidFill>
                <a:latin typeface="微软雅黑" pitchFamily="34" charset="0"/>
                <a:ea typeface="微软雅黑" pitchFamily="34" charset="-122"/>
                <a:cs typeface="微软雅黑" pitchFamily="34" charset="-120"/>
              </a:rPr>
              <a:t>结论</a:t>
            </a:r>
            <a:r>
              <a:rPr lang="en-US" altLang="zh-CN" sz="2000" b="1" i="0" spc="-50" dirty="0">
                <a:solidFill>
                  <a:srgbClr val="00B050"/>
                </a:solidFill>
                <a:latin typeface="微软雅黑" pitchFamily="34" charset="0"/>
                <a:ea typeface="微软雅黑" pitchFamily="34" charset="-122"/>
                <a:cs typeface="微软雅黑" pitchFamily="34" charset="-120"/>
              </a:rPr>
              <a:t>：综上所述，从军事长城到符号长城，长城承载着时代的使命，不断被赋予新的内涵。</a:t>
            </a:r>
            <a:r>
              <a:rPr lang="en-US" altLang="zh-CN" sz="2000" b="1" i="0" spc="-50">
                <a:solidFill>
                  <a:srgbClr val="00B050"/>
                </a:solidFill>
                <a:latin typeface="微软雅黑" pitchFamily="34" charset="0"/>
                <a:ea typeface="微软雅黑" pitchFamily="34" charset="-122"/>
                <a:cs typeface="微软雅黑" pitchFamily="34" charset="-120"/>
              </a:rPr>
              <a:t>长城，</a:t>
            </a:r>
          </a:p>
          <a:p>
            <a:pPr latinLnBrk="1">
              <a:lnSpc>
                <a:spcPts val="3500"/>
              </a:lnSpc>
            </a:pPr>
            <a:r>
              <a:rPr lang="en-US" altLang="zh-CN" sz="2000" b="1" i="0" spc="-50">
                <a:solidFill>
                  <a:srgbClr val="00B050"/>
                </a:solidFill>
                <a:latin typeface="微软雅黑" pitchFamily="34" charset="0"/>
                <a:ea typeface="微软雅黑" pitchFamily="34" charset="-122"/>
                <a:cs typeface="微软雅黑" pitchFamily="34" charset="-120"/>
              </a:rPr>
              <a:t>作为中国历史的见证</a:t>
            </a:r>
            <a:r>
              <a:rPr lang="en-US" altLang="zh-CN" sz="2000" b="1" i="0" spc="-50" dirty="0">
                <a:solidFill>
                  <a:srgbClr val="00B050"/>
                </a:solidFill>
                <a:latin typeface="微软雅黑" pitchFamily="34" charset="0"/>
                <a:ea typeface="微软雅黑" pitchFamily="34" charset="-122"/>
                <a:cs typeface="微软雅黑" pitchFamily="34" charset="-120"/>
              </a:rPr>
              <a:t>，作为中国文化遗产的典型代表，理应得到我们的保护、传承与发展！（2分）</a:t>
            </a:r>
            <a:endParaRPr lang="en-US" altLang="zh-CN" sz="2000" spc="-50" dirty="0"/>
          </a:p>
        </p:txBody>
      </p:sp>
    </p:spTree>
    <p:extLst>
      <p:ext uri="{BB962C8B-B14F-4D97-AF65-F5344CB8AC3E}">
        <p14:creationId xmlns:p14="http://schemas.microsoft.com/office/powerpoint/2010/main" val="79353508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p:sp>
        <p:nvSpPr>
          <p:cNvPr id="2" name="QO_4_AS.24_1#40584551e?vop=1&amp;pid=51008fd87&amp;color=0,0,0&amp;vtp=1&amp;bt=1&amp;bbb=1&amp;hb=1"/>
          <p:cNvSpPr/>
          <p:nvPr/>
        </p:nvSpPr>
        <p:spPr>
          <a:xfrm>
            <a:off x="722376" y="972000"/>
            <a:ext cx="10753344" cy="5418709"/>
          </a:xfrm>
          <a:prstGeom prst="rect">
            <a:avLst/>
          </a:prstGeom>
          <a:noFill/>
          <a:ln/>
        </p:spPr>
        <p:txBody>
          <a:bodyPr wrap="none" lIns="0" tIns="0" rIns="0" bIns="0" rtlCol="0" anchor="t"/>
          <a:lstStyle/>
          <a:p>
            <a:pPr algn="l" latinLnBrk="1">
              <a:lnSpc>
                <a:spcPts val="36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本题考查文化遗产的价值。首先分析材料核心内容，材料围绕长城这一文化遗产</a:t>
            </a:r>
            <a:r>
              <a:rPr lang="en-US" altLang="zh-CN" sz="2000" b="0" i="0">
                <a:solidFill>
                  <a:srgbClr val="000000"/>
                </a:solidFill>
                <a:latin typeface="微软雅黑" pitchFamily="34" charset="0"/>
                <a:ea typeface="微软雅黑" pitchFamily="34" charset="-122"/>
                <a:cs typeface="微软雅黑" pitchFamily="34" charset="-120"/>
              </a:rPr>
              <a:t>，阐述了</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其在不同历史时期的内涵演变</a:t>
            </a:r>
            <a:r>
              <a:rPr lang="en-US" altLang="zh-CN" sz="2000" b="0" i="0" dirty="0">
                <a:solidFill>
                  <a:srgbClr val="000000"/>
                </a:solidFill>
                <a:latin typeface="微软雅黑" pitchFamily="34" charset="0"/>
                <a:ea typeface="微软雅黑" pitchFamily="34" charset="-122"/>
                <a:cs typeface="微软雅黑" pitchFamily="34" charset="-120"/>
              </a:rPr>
              <a:t>，从秦代的“军事长城”（用于军事防御，巩固大一统</a:t>
            </a:r>
            <a:r>
              <a:rPr lang="en-US" altLang="zh-CN" sz="2000" b="0" i="0">
                <a:solidFill>
                  <a:srgbClr val="000000"/>
                </a:solidFill>
                <a:latin typeface="微软雅黑" pitchFamily="34" charset="0"/>
                <a:ea typeface="微软雅黑" pitchFamily="34" charset="-122"/>
                <a:cs typeface="微软雅黑" pitchFamily="34" charset="-120"/>
              </a:rPr>
              <a:t>），到康熙</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时期的</a:t>
            </a:r>
            <a:r>
              <a:rPr lang="en-US" altLang="zh-CN" sz="2000" b="0" i="0" dirty="0">
                <a:solidFill>
                  <a:srgbClr val="000000"/>
                </a:solidFill>
                <a:latin typeface="微软雅黑" pitchFamily="34" charset="0"/>
                <a:ea typeface="微软雅黑" pitchFamily="34" charset="-122"/>
                <a:cs typeface="微软雅黑" pitchFamily="34" charset="-120"/>
              </a:rPr>
              <a:t>“民心长城”（强调修德安民，依靠民心巩固边境），再到近代以来的“</a:t>
            </a:r>
            <a:r>
              <a:rPr lang="en-US" altLang="zh-CN" sz="2000" b="0" i="0">
                <a:solidFill>
                  <a:srgbClr val="000000"/>
                </a:solidFill>
                <a:latin typeface="微软雅黑" pitchFamily="34" charset="0"/>
                <a:ea typeface="微软雅黑" pitchFamily="34" charset="-122"/>
                <a:cs typeface="微软雅黑" pitchFamily="34" charset="-120"/>
              </a:rPr>
              <a:t>符号长城”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象征民族精神，凝聚民族认同），长城在每个时期的内涵都与当时的时代背景紧密相关</a:t>
            </a:r>
            <a:r>
              <a:rPr lang="en-US" altLang="zh-CN" sz="2000" b="0" i="0">
                <a:solidFill>
                  <a:srgbClr val="000000"/>
                </a:solidFill>
                <a:latin typeface="微软雅黑" pitchFamily="34" charset="0"/>
                <a:ea typeface="微软雅黑" pitchFamily="34" charset="-122"/>
                <a:cs typeface="微软雅黑" pitchFamily="34" charset="-120"/>
              </a:rPr>
              <a:t>，结合</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题目要求以</a:t>
            </a:r>
            <a:r>
              <a:rPr lang="en-US" altLang="zh-CN" sz="2000" b="0" i="0" dirty="0">
                <a:solidFill>
                  <a:srgbClr val="000000"/>
                </a:solidFill>
                <a:latin typeface="微软雅黑" pitchFamily="34" charset="0"/>
                <a:ea typeface="微软雅黑" pitchFamily="34" charset="-122"/>
                <a:cs typeface="微软雅黑" pitchFamily="34" charset="-120"/>
              </a:rPr>
              <a:t>“文化遗产的时代内涵”为主题</a:t>
            </a:r>
            <a:r>
              <a:rPr lang="en-US" altLang="zh-CN" sz="2000" b="0" i="0">
                <a:solidFill>
                  <a:srgbClr val="000000"/>
                </a:solidFill>
                <a:latin typeface="微软雅黑" pitchFamily="34" charset="0"/>
                <a:ea typeface="微软雅黑" pitchFamily="34" charset="-122"/>
                <a:cs typeface="微软雅黑" pitchFamily="34" charset="-120"/>
              </a:rPr>
              <a:t>，可从材料中选取某一时期的长城内涵或整体演变过</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程来拟定论题</a:t>
            </a:r>
            <a:r>
              <a:rPr lang="en-US" altLang="zh-CN" sz="2000" b="0" i="0" dirty="0">
                <a:solidFill>
                  <a:srgbClr val="000000"/>
                </a:solidFill>
                <a:latin typeface="微软雅黑" pitchFamily="34" charset="0"/>
                <a:ea typeface="微软雅黑" pitchFamily="34" charset="-122"/>
                <a:cs typeface="微软雅黑" pitchFamily="34" charset="-120"/>
              </a:rPr>
              <a:t>，如聚焦近代可拟定论题“近代‘符号长城’凝聚民族认同，共御外侮</a:t>
            </a:r>
            <a:r>
              <a:rPr lang="en-US" altLang="zh-CN" sz="2000" b="0" i="0">
                <a:solidFill>
                  <a:srgbClr val="000000"/>
                </a:solidFill>
                <a:latin typeface="微软雅黑" pitchFamily="34" charset="0"/>
                <a:ea typeface="微软雅黑" pitchFamily="34" charset="-122"/>
                <a:cs typeface="微软雅黑" pitchFamily="34" charset="-120"/>
              </a:rPr>
              <a:t>”，若从整</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体出发可拟定论题</a:t>
            </a:r>
            <a:r>
              <a:rPr lang="en-US" altLang="zh-CN" sz="2000" b="0" i="0" dirty="0">
                <a:solidFill>
                  <a:srgbClr val="000000"/>
                </a:solidFill>
                <a:latin typeface="微软雅黑" pitchFamily="34" charset="0"/>
                <a:ea typeface="微软雅黑" pitchFamily="34" charset="-122"/>
                <a:cs typeface="微软雅黑" pitchFamily="34" charset="-120"/>
              </a:rPr>
              <a:t>“长城内涵的演变折射中国社会变迁”。论证时，若选择近代</a:t>
            </a:r>
            <a:r>
              <a:rPr lang="en-US" altLang="zh-CN" sz="2000" b="0" i="0">
                <a:solidFill>
                  <a:srgbClr val="000000"/>
                </a:solidFill>
                <a:latin typeface="微软雅黑" pitchFamily="34" charset="0"/>
                <a:ea typeface="微软雅黑" pitchFamily="34" charset="-122"/>
                <a:cs typeface="微软雅黑" pitchFamily="34" charset="-120"/>
              </a:rPr>
              <a:t>，则先点明近代</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中国面临列强侵略</a:t>
            </a:r>
            <a:r>
              <a:rPr lang="en-US" altLang="zh-CN" sz="2000" b="0" i="0" dirty="0">
                <a:solidFill>
                  <a:srgbClr val="000000"/>
                </a:solidFill>
                <a:latin typeface="微软雅黑" pitchFamily="34" charset="0"/>
                <a:ea typeface="微软雅黑" pitchFamily="34" charset="-122"/>
                <a:cs typeface="微软雅黑" pitchFamily="34" charset="-120"/>
              </a:rPr>
              <a:t>、民族危机深重的时代背景，再引用材料中1933年梁中铭</a:t>
            </a:r>
            <a:r>
              <a:rPr lang="en-US" altLang="zh-CN" sz="2000" b="0" i="0">
                <a:solidFill>
                  <a:srgbClr val="000000"/>
                </a:solidFill>
                <a:latin typeface="微软雅黑" pitchFamily="34" charset="0"/>
                <a:ea typeface="微软雅黑" pitchFamily="34" charset="-122"/>
                <a:cs typeface="微软雅黑" pitchFamily="34" charset="-120"/>
              </a:rPr>
              <a:t>《只有血和肉做成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的万里长城才能使敌人不能摧毁</a:t>
            </a:r>
            <a:r>
              <a:rPr lang="en-US" altLang="zh-CN" sz="2000" b="0" i="0" dirty="0">
                <a:solidFill>
                  <a:srgbClr val="000000"/>
                </a:solidFill>
                <a:latin typeface="微软雅黑" pitchFamily="34" charset="0"/>
                <a:ea typeface="微软雅黑" pitchFamily="34" charset="-122"/>
                <a:cs typeface="微软雅黑" pitchFamily="34" charset="-120"/>
              </a:rPr>
              <a:t>！》的绘画作品，体现中国军民自强不息的精神，以及</a:t>
            </a:r>
            <a:r>
              <a:rPr lang="en-US" altLang="zh-CN" sz="2000" b="0" i="0">
                <a:solidFill>
                  <a:srgbClr val="000000"/>
                </a:solidFill>
                <a:latin typeface="微软雅黑" pitchFamily="34" charset="0"/>
                <a:ea typeface="微软雅黑" pitchFamily="34" charset="-122"/>
                <a:cs typeface="微软雅黑" pitchFamily="34" charset="-120"/>
              </a:rPr>
              <a:t>1937年</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七七事变后中国共产党号召</a:t>
            </a:r>
            <a:r>
              <a:rPr lang="en-US" altLang="zh-CN" sz="2000" b="0" i="0" dirty="0">
                <a:solidFill>
                  <a:srgbClr val="000000"/>
                </a:solidFill>
                <a:latin typeface="微软雅黑" pitchFamily="34" charset="0"/>
                <a:ea typeface="微软雅黑" pitchFamily="34" charset="-122"/>
                <a:cs typeface="微软雅黑" pitchFamily="34" charset="-120"/>
              </a:rPr>
              <a:t>“筑成民族统一战线的坚固的长城”，说明“符号长城</a:t>
            </a:r>
            <a:r>
              <a:rPr lang="en-US" altLang="zh-CN" sz="2000" b="0" i="0">
                <a:solidFill>
                  <a:srgbClr val="000000"/>
                </a:solidFill>
                <a:latin typeface="微软雅黑" pitchFamily="34" charset="0"/>
                <a:ea typeface="微软雅黑" pitchFamily="34" charset="-122"/>
                <a:cs typeface="微软雅黑" pitchFamily="34" charset="-120"/>
              </a:rPr>
              <a:t>”在凝聚全民</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族力量</a:t>
            </a:r>
            <a:r>
              <a:rPr lang="en-US" altLang="zh-CN" sz="2000" b="0" i="0" dirty="0">
                <a:solidFill>
                  <a:srgbClr val="000000"/>
                </a:solidFill>
                <a:latin typeface="微软雅黑" pitchFamily="34" charset="0"/>
                <a:ea typeface="微软雅黑" pitchFamily="34" charset="-122"/>
                <a:cs typeface="微软雅黑" pitchFamily="34" charset="-120"/>
              </a:rPr>
              <a:t>、共同抵抗日寇中的作用，最后总结近代“符号长城</a:t>
            </a:r>
            <a:r>
              <a:rPr lang="en-US" altLang="zh-CN" sz="2000" b="0" i="0">
                <a:solidFill>
                  <a:srgbClr val="000000"/>
                </a:solidFill>
                <a:latin typeface="微软雅黑" pitchFamily="34" charset="0"/>
                <a:ea typeface="微软雅黑" pitchFamily="34" charset="-122"/>
                <a:cs typeface="微软雅黑" pitchFamily="34" charset="-120"/>
              </a:rPr>
              <a:t>”在救亡图存背景下成为民族精神象</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征</a:t>
            </a:r>
            <a:r>
              <a:rPr lang="en-US" altLang="zh-CN" sz="2000" b="0" i="0" dirty="0">
                <a:solidFill>
                  <a:srgbClr val="000000"/>
                </a:solidFill>
                <a:latin typeface="微软雅黑" pitchFamily="34" charset="0"/>
                <a:ea typeface="微软雅黑" pitchFamily="34" charset="-122"/>
                <a:cs typeface="微软雅黑" pitchFamily="34" charset="-120"/>
              </a:rPr>
              <a:t>，凝聚了民族认同，为抵御外侮提供了精神动力。</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
                                            <p:txEl>
                                              <p:pRg st="10" end="10"/>
                                            </p:txEl>
                                          </p:spTgt>
                                        </p:tgtEl>
                                        <p:attrNameLst>
                                          <p:attrName>style.visibility</p:attrName>
                                        </p:attrNameLst>
                                      </p:cBhvr>
                                      <p:to>
                                        <p:strVal val="visible"/>
                                      </p:to>
                                    </p:set>
                                    <p:animEffect transition="in" filter="fade">
                                      <p:cBhvr>
                                        <p:cTn id="40" dur="500"/>
                                        <p:tgtEl>
                                          <p:spTgt spid="2">
                                            <p:txEl>
                                              <p:pRg st="10" end="10"/>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2">
                                            <p:txEl>
                                              <p:pRg st="11" end="11"/>
                                            </p:txEl>
                                          </p:spTgt>
                                        </p:tgtEl>
                                        <p:attrNameLst>
                                          <p:attrName>style.visibility</p:attrName>
                                        </p:attrNameLst>
                                      </p:cBhvr>
                                      <p:to>
                                        <p:strVal val="visible"/>
                                      </p:to>
                                    </p:set>
                                    <p:animEffect transition="in" filter="fade">
                                      <p:cBhvr>
                                        <p:cTn id="43" dur="500"/>
                                        <p:tgtEl>
                                          <p:spTgt spid="2">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p:sp>
        <p:nvSpPr>
          <p:cNvPr id="2" name="QC_5_BD.25_1#dc013d474?pid=fccd8e9a6&amp;color=0,0,0&amp;vtp=1&amp;bt=1&amp;bbb=1&amp;hb=1"/>
          <p:cNvSpPr/>
          <p:nvPr/>
        </p:nvSpPr>
        <p:spPr>
          <a:xfrm>
            <a:off x="722376" y="97200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4.关于秦始皇陵兵马俑军阵的性质，学术界看法不一</a:t>
            </a:r>
            <a:r>
              <a:rPr lang="en-US" altLang="zh-CN" sz="2000" b="0" i="0">
                <a:solidFill>
                  <a:srgbClr val="000000"/>
                </a:solidFill>
                <a:latin typeface="微软雅黑" pitchFamily="34" charset="0"/>
                <a:ea typeface="微软雅黑" pitchFamily="34" charset="-122"/>
                <a:cs typeface="微软雅黑" pitchFamily="34" charset="-120"/>
              </a:rPr>
              <a:t>：有的学者根据兵马俑位于秦始皇陵的外城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垣东侧</a:t>
            </a:r>
            <a:r>
              <a:rPr lang="en-US" altLang="zh-CN" sz="2000" b="0" i="0" dirty="0">
                <a:solidFill>
                  <a:srgbClr val="000000"/>
                </a:solidFill>
                <a:latin typeface="微软雅黑" pitchFamily="34" charset="0"/>
                <a:ea typeface="微软雅黑" pitchFamily="34" charset="-122"/>
                <a:cs typeface="微软雅黑" pitchFamily="34" charset="-120"/>
              </a:rPr>
              <a:t>，认为它象征着秦朝驻守在京城外的军队；</a:t>
            </a:r>
            <a:r>
              <a:rPr lang="en-US" altLang="zh-CN" sz="2000" b="0" i="0">
                <a:solidFill>
                  <a:srgbClr val="000000"/>
                </a:solidFill>
                <a:latin typeface="微软雅黑" pitchFamily="34" charset="0"/>
                <a:ea typeface="微软雅黑" pitchFamily="34" charset="-122"/>
                <a:cs typeface="微软雅黑" pitchFamily="34" charset="-120"/>
              </a:rPr>
              <a:t>有的学者认为它不是秦始皇陵建筑的一部分，</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而是属于具有纪念性质的建筑物</a:t>
            </a:r>
            <a:r>
              <a:rPr lang="en-US" altLang="zh-CN" sz="2000" b="0" i="0" dirty="0">
                <a:solidFill>
                  <a:srgbClr val="000000"/>
                </a:solidFill>
                <a:latin typeface="微软雅黑" pitchFamily="34" charset="0"/>
                <a:ea typeface="微软雅黑" pitchFamily="34" charset="-122"/>
                <a:cs typeface="微软雅黑" pitchFamily="34" charset="-120"/>
              </a:rPr>
              <a:t>，它是为了纪念秦对六国战争的胜利，</a:t>
            </a:r>
            <a:r>
              <a:rPr lang="en-US" altLang="zh-CN" sz="2000" b="0" i="0">
                <a:solidFill>
                  <a:srgbClr val="000000"/>
                </a:solidFill>
                <a:latin typeface="微软雅黑" pitchFamily="34" charset="0"/>
                <a:ea typeface="微软雅黑" pitchFamily="34" charset="-122"/>
                <a:cs typeface="微软雅黑" pitchFamily="34" charset="-120"/>
              </a:rPr>
              <a:t>显示秦的国威而制作的。</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由此可知(</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26_1#dc013d474.bracket?pid=fccd8e9a6&amp;color=0,0,0&amp;vpa=8&amp;vtp=1"/>
          <p:cNvSpPr/>
          <p:nvPr/>
        </p:nvSpPr>
        <p:spPr>
          <a:xfrm>
            <a:off x="1938401" y="2324550"/>
            <a:ext cx="357188"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5_BD.25_2#dc013d474.choices?pid=fccd8e9a6&amp;color=0,0,0&amp;vtp=1&amp;bbb=1"/>
          <p:cNvSpPr/>
          <p:nvPr/>
        </p:nvSpPr>
        <p:spPr>
          <a:xfrm>
            <a:off x="722376" y="2791274"/>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.历史记载不存在纯粹客观性</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.历史研究的视角影响历史解释</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C.历史学者的素养制约史学研究</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.考辨历史事实只能根据考古学的进展</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p:sp>
        <p:nvSpPr>
          <p:cNvPr id="2" name="QC_5_AS.27_1#dc013d474?vop=1&amp;pid=fccd8e9a6&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本题考查兵马俑军阵的性质。选择B</a:t>
            </a:r>
            <a:r>
              <a:rPr lang="en-US" altLang="zh-CN" sz="2000" b="0" i="0">
                <a:solidFill>
                  <a:srgbClr val="000000"/>
                </a:solidFill>
                <a:latin typeface="微软雅黑" pitchFamily="34" charset="0"/>
                <a:ea typeface="微软雅黑" pitchFamily="34" charset="-122"/>
                <a:cs typeface="微软雅黑" pitchFamily="34" charset="-120"/>
              </a:rPr>
              <a:t>：材料中学者从不同的角度对兵马俑军阵的性质进行</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分析解释</a:t>
            </a:r>
            <a:r>
              <a:rPr lang="en-US" altLang="zh-CN" sz="2000" b="0" i="0" dirty="0">
                <a:solidFill>
                  <a:srgbClr val="000000"/>
                </a:solidFill>
                <a:latin typeface="微软雅黑" pitchFamily="34" charset="0"/>
                <a:ea typeface="微软雅黑" pitchFamily="34" charset="-122"/>
                <a:cs typeface="微软雅黑" pitchFamily="34" charset="-120"/>
              </a:rPr>
              <a:t>,得出不同的结论,可知历史研究的视角影响历史解释。排除A</a:t>
            </a:r>
            <a:r>
              <a:rPr lang="en-US" altLang="zh-CN" sz="2000" b="0" i="0">
                <a:solidFill>
                  <a:srgbClr val="000000"/>
                </a:solidFill>
                <a:latin typeface="微软雅黑" pitchFamily="34" charset="0"/>
                <a:ea typeface="微软雅黑" pitchFamily="34" charset="-122"/>
                <a:cs typeface="微软雅黑" pitchFamily="34" charset="-120"/>
              </a:rPr>
              <a:t>：材料没有涉及历史记载客</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观性的问题</a:t>
            </a:r>
            <a:r>
              <a:rPr lang="en-US" altLang="zh-CN" sz="2000" b="0" i="0" dirty="0">
                <a:solidFill>
                  <a:srgbClr val="000000"/>
                </a:solidFill>
                <a:latin typeface="微软雅黑" pitchFamily="34" charset="0"/>
                <a:ea typeface="微软雅黑" pitchFamily="34" charset="-122"/>
                <a:cs typeface="微软雅黑" pitchFamily="34" charset="-120"/>
              </a:rPr>
              <a:t>。排除C：材料不能体现历史学者的素养制约史学研究。排除D：除了考古</a:t>
            </a:r>
            <a:r>
              <a:rPr lang="en-US" altLang="zh-CN" sz="2000" b="0" i="0">
                <a:solidFill>
                  <a:srgbClr val="000000"/>
                </a:solidFill>
                <a:latin typeface="微软雅黑" pitchFamily="34" charset="0"/>
                <a:ea typeface="微软雅黑" pitchFamily="34" charset="-122"/>
                <a:cs typeface="微软雅黑" pitchFamily="34" charset="-120"/>
              </a:rPr>
              <a:t>,还可以通</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过搜集其他史料考辨历史事实</a:t>
            </a:r>
            <a:r>
              <a:rPr lang="en-US" altLang="zh-CN" sz="2000" b="0" i="0" dirty="0">
                <a:solidFill>
                  <a:srgbClr val="000000"/>
                </a:solidFill>
                <a:latin typeface="微软雅黑" pitchFamily="34" charset="0"/>
                <a:ea typeface="微软雅黑" pitchFamily="34" charset="-122"/>
                <a:cs typeface="微软雅黑" pitchFamily="34" charset="-120"/>
              </a:rPr>
              <a:t>,“只能”说法绝对。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QC_5_BD.1_1#04e832038?pid=573d60e57&amp;color=0,0,0&amp;vtp=1&amp;bt=1&amp;bbb=1&amp;hb=1"/>
          <p:cNvSpPr/>
          <p:nvPr/>
        </p:nvSpPr>
        <p:spPr>
          <a:xfrm>
            <a:off x="722376" y="972000"/>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dirty="0">
                <a:solidFill>
                  <a:srgbClr val="000000"/>
                </a:solidFill>
                <a:latin typeface="仿宋" pitchFamily="34" charset="0"/>
                <a:ea typeface="仿宋" pitchFamily="34" charset="-122"/>
                <a:cs typeface="仿宋" pitchFamily="34" charset="-120"/>
              </a:rPr>
              <a:t>[四川绵阳南山中学2024高二期末]</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下表所示为西方一些国家文化遗产保护的措施</a:t>
            </a:r>
            <a:r>
              <a:rPr lang="en-US" altLang="zh-CN" sz="2000" b="0" i="0">
                <a:solidFill>
                  <a:srgbClr val="000000"/>
                </a:solidFill>
                <a:latin typeface="微软雅黑" pitchFamily="34" charset="0"/>
                <a:ea typeface="微软雅黑" pitchFamily="34" charset="-122"/>
                <a:cs typeface="微软雅黑" pitchFamily="34" charset="-120"/>
              </a:rPr>
              <a:t>。这些措施的</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共同点是(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graphicFrame>
        <p:nvGraphicFramePr>
          <p:cNvPr id="4" name="QC_5_BD.1_2#04e832038?colgroup=4,36&amp;pid=573d60e57&amp;color=0,0,0&amp;vtp=1&amp;bbb=1&amp;hb=1"/>
          <p:cNvGraphicFramePr>
            <a:graphicFrameLocks noGrp="1"/>
          </p:cNvGraphicFramePr>
          <p:nvPr>
            <p:extLst>
              <p:ext uri="{D42A27DB-BD31-4B8C-83A1-F6EECF244321}">
                <p14:modId xmlns:p14="http://schemas.microsoft.com/office/powerpoint/2010/main" val="3526233209"/>
              </p:ext>
            </p:extLst>
          </p:nvPr>
        </p:nvGraphicFramePr>
        <p:xfrm>
          <a:off x="722376" y="1951677"/>
          <a:ext cx="10725912" cy="2888869"/>
        </p:xfrm>
        <a:graphic>
          <a:graphicData uri="http://schemas.openxmlformats.org/drawingml/2006/table">
            <a:tbl>
              <a:tblPr/>
              <a:tblGrid>
                <a:gridCol w="1271016">
                  <a:extLst>
                    <a:ext uri="{9D8B030D-6E8A-4147-A177-3AD203B41FA5}">
                      <a16:colId xmlns:a16="http://schemas.microsoft.com/office/drawing/2014/main" val="20000"/>
                    </a:ext>
                  </a:extLst>
                </a:gridCol>
                <a:gridCol w="9454896">
                  <a:extLst>
                    <a:ext uri="{9D8B030D-6E8A-4147-A177-3AD203B41FA5}">
                      <a16:colId xmlns:a16="http://schemas.microsoft.com/office/drawing/2014/main" val="20001"/>
                    </a:ext>
                  </a:extLst>
                </a:gridCol>
              </a:tblGrid>
              <a:tr h="421132">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国家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措施</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82257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意大利</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将部分博物馆</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古迹</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遗址等逐步租让给私人资本管理</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国家掌握所有权</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开发权</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和监督保护权等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82257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法国</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通过文化协定的契约形式对卢浮宫等文化遗产进行重点保护</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其中绝大部分保护项</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目下放到市区级和民间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82257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西班牙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颁布了关于私人捐助的相关法律</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国家允许企业和个人上交有历史和艺术价值的财</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产抵消欠税</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对保护和宣传历史文化遗产的活动减免所得税</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
        <p:nvSpPr>
          <p:cNvPr id="3" name="QC_5_AN.2_1#04e832038.bracket?pid=573d60e57&amp;color=0,0,0&amp;vpa=1&amp;vtp=1"/>
          <p:cNvSpPr/>
          <p:nvPr/>
        </p:nvSpPr>
        <p:spPr>
          <a:xfrm>
            <a:off x="1925701" y="1410150"/>
            <a:ext cx="385763"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5" name="QC_5_BD.1_3#04e832038.choices?pid=573d60e57&amp;color=0,0,0&amp;vtp=1&amp;bbb=1"/>
          <p:cNvSpPr/>
          <p:nvPr/>
        </p:nvSpPr>
        <p:spPr>
          <a:xfrm>
            <a:off x="722376" y="4974277"/>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.旨在增加国家的财政收入</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.强调了国家的主导作用</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C.凸显文化遗产的经济价值</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.重视多元力量参与保护</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sp>
        <p:nvSpPr>
          <p:cNvPr id="2" name="QC_5_AS.3_1#04e832038?vop=1&amp;pid=573d60e57&amp;color=0,0,0&amp;vtp=1&amp;bt=1&amp;bbb=1&amp;hb=1"/>
          <p:cNvSpPr/>
          <p:nvPr/>
        </p:nvSpPr>
        <p:spPr>
          <a:xfrm>
            <a:off x="722376" y="97200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本题考查西方国家对文化遗产的保护。选择D：据材料信息“租让给私人资本管理</a:t>
            </a:r>
            <a:r>
              <a:rPr lang="en-US" altLang="zh-CN" sz="2000" b="0" i="0">
                <a:solidFill>
                  <a:srgbClr val="000000"/>
                </a:solidFill>
                <a:latin typeface="微软雅黑" pitchFamily="34" charset="0"/>
                <a:ea typeface="微软雅黑" pitchFamily="34" charset="-122"/>
                <a:cs typeface="微软雅黑" pitchFamily="34" charset="-120"/>
              </a:rPr>
              <a:t>,国家掌</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握所有权</a:t>
            </a:r>
            <a:r>
              <a:rPr lang="en-US" altLang="zh-CN" sz="2000" b="0" i="0" dirty="0">
                <a:solidFill>
                  <a:srgbClr val="000000"/>
                </a:solidFill>
                <a:latin typeface="微软雅黑" pitchFamily="34" charset="0"/>
                <a:ea typeface="微软雅黑" pitchFamily="34" charset="-122"/>
                <a:cs typeface="微软雅黑" pitchFamily="34" charset="-120"/>
              </a:rPr>
              <a:t>”“下放到市区级和民间”“颁布了</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相关法律”可知</a:t>
            </a:r>
            <a:r>
              <a:rPr lang="en-US" altLang="zh-CN" sz="2000" b="0" i="0">
                <a:solidFill>
                  <a:srgbClr val="000000"/>
                </a:solidFill>
                <a:latin typeface="微软雅黑" pitchFamily="34" charset="0"/>
                <a:ea typeface="微软雅黑" pitchFamily="34" charset="-122"/>
                <a:cs typeface="微软雅黑" pitchFamily="34" charset="-120"/>
              </a:rPr>
              <a:t>,西方的一些国家在文化遗产保</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护措施上</a:t>
            </a:r>
            <a:r>
              <a:rPr lang="en-US" altLang="zh-CN" sz="2000" b="0" i="0" dirty="0">
                <a:solidFill>
                  <a:srgbClr val="000000"/>
                </a:solidFill>
                <a:latin typeface="微软雅黑" pitchFamily="34" charset="0"/>
                <a:ea typeface="微软雅黑" pitchFamily="34" charset="-122"/>
                <a:cs typeface="微软雅黑" pitchFamily="34" charset="-120"/>
              </a:rPr>
              <a:t>,重视多元力量参与保护。排除A、C</a:t>
            </a:r>
            <a:r>
              <a:rPr lang="en-US" altLang="zh-CN" sz="2000" b="0" i="0">
                <a:solidFill>
                  <a:srgbClr val="000000"/>
                </a:solidFill>
                <a:latin typeface="微软雅黑" pitchFamily="34" charset="0"/>
                <a:ea typeface="微软雅黑" pitchFamily="34" charset="-122"/>
                <a:cs typeface="微软雅黑" pitchFamily="34" charset="-120"/>
              </a:rPr>
              <a:t>：材料信息强调的是西方一些国家对文化遗产保护</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的措施</a:t>
            </a:r>
            <a:r>
              <a:rPr lang="en-US" altLang="zh-CN" sz="2000" b="0" i="0" dirty="0">
                <a:solidFill>
                  <a:srgbClr val="000000"/>
                </a:solidFill>
                <a:latin typeface="微软雅黑" pitchFamily="34" charset="0"/>
                <a:ea typeface="微软雅黑" pitchFamily="34" charset="-122"/>
                <a:cs typeface="微软雅黑" pitchFamily="34" charset="-120"/>
              </a:rPr>
              <a:t>,这些措施的目的不是增加国家财政收入,也未涉及利用国家文化遗产进行盈利活动</a:t>
            </a:r>
            <a:r>
              <a:rPr lang="en-US" altLang="zh-CN" sz="2000" b="0" i="0">
                <a:solidFill>
                  <a:srgbClr val="000000"/>
                </a:solidFill>
                <a:latin typeface="微软雅黑" pitchFamily="34" charset="0"/>
                <a:ea typeface="微软雅黑" pitchFamily="34" charset="-122"/>
                <a:cs typeface="微软雅黑" pitchFamily="34" charset="-120"/>
              </a:rPr>
              <a:t>，无法</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凸显文化遗产的经济价值</a:t>
            </a:r>
            <a:r>
              <a:rPr lang="en-US" altLang="zh-CN" sz="2000" b="0" i="0" dirty="0">
                <a:solidFill>
                  <a:srgbClr val="000000"/>
                </a:solidFill>
                <a:latin typeface="微软雅黑" pitchFamily="34" charset="0"/>
                <a:ea typeface="微软雅黑" pitchFamily="34" charset="-122"/>
                <a:cs typeface="微软雅黑" pitchFamily="34" charset="-120"/>
              </a:rPr>
              <a:t>。排除B：材料信息“国家掌握所有权、开发权和监督保护权</a:t>
            </a:r>
            <a:r>
              <a:rPr lang="en-US" altLang="zh-CN" sz="2000" b="0" i="0">
                <a:solidFill>
                  <a:srgbClr val="000000"/>
                </a:solidFill>
                <a:latin typeface="微软雅黑" pitchFamily="34" charset="0"/>
                <a:ea typeface="微软雅黑" pitchFamily="34" charset="-122"/>
                <a:cs typeface="微软雅黑" pitchFamily="34" charset="-120"/>
              </a:rPr>
              <a:t>”强调了</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国家的主导作用</a:t>
            </a:r>
            <a:r>
              <a:rPr lang="en-US" altLang="zh-CN" sz="2000" b="0" i="0" dirty="0">
                <a:solidFill>
                  <a:srgbClr val="000000"/>
                </a:solidFill>
                <a:latin typeface="微软雅黑" pitchFamily="34" charset="0"/>
                <a:ea typeface="微软雅黑" pitchFamily="34" charset="-122"/>
                <a:cs typeface="微软雅黑" pitchFamily="34" charset="-120"/>
              </a:rPr>
              <a:t>,但从法国和西班牙的措施中无法得出这一结论。</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QC_5_BD.4_1#66a0dc80d?pid=573d60e57&amp;color=0,0,0&amp;vtp=1&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0" i="0" dirty="0">
                <a:solidFill>
                  <a:srgbClr val="000000"/>
                </a:solidFill>
                <a:latin typeface="仿宋" pitchFamily="34" charset="0"/>
                <a:ea typeface="仿宋" pitchFamily="34" charset="-122"/>
                <a:cs typeface="仿宋" pitchFamily="34" charset="-120"/>
              </a:rPr>
              <a:t>[山东德州2025高二期末]</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2023年“云游莫高窟”项目运用VR技术，用户戴上头显即可</a:t>
            </a:r>
            <a:r>
              <a:rPr lang="en-US" altLang="zh-CN" sz="2000" b="0" i="0">
                <a:solidFill>
                  <a:srgbClr val="000000"/>
                </a:solidFill>
                <a:latin typeface="微软雅黑" pitchFamily="34" charset="0"/>
                <a:ea typeface="微软雅黑" pitchFamily="34" charset="-122"/>
                <a:cs typeface="微软雅黑" pitchFamily="34" charset="-120"/>
              </a:rPr>
              <a:t>360度</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漫游洞窟</a:t>
            </a:r>
            <a:r>
              <a:rPr lang="en-US" altLang="zh-CN" sz="2000" b="0" i="0" dirty="0">
                <a:solidFill>
                  <a:srgbClr val="000000"/>
                </a:solidFill>
                <a:latin typeface="微软雅黑" pitchFamily="34" charset="0"/>
                <a:ea typeface="微软雅黑" pitchFamily="34" charset="-122"/>
                <a:cs typeface="微软雅黑" pitchFamily="34" charset="-120"/>
              </a:rPr>
              <a:t>，近距离感受九色鹿、飞天神女的灵动细节；2024年8月上线的“</a:t>
            </a:r>
            <a:r>
              <a:rPr lang="en-US" altLang="zh-CN" sz="2000" b="0" i="0">
                <a:solidFill>
                  <a:srgbClr val="000000"/>
                </a:solidFill>
                <a:latin typeface="微软雅黑" pitchFamily="34" charset="0"/>
                <a:ea typeface="微软雅黑" pitchFamily="34" charset="-122"/>
                <a:cs typeface="微软雅黑" pitchFamily="34" charset="-120"/>
              </a:rPr>
              <a:t>敦煌学研究文献库”，</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依托大数据与云计算</a:t>
            </a:r>
            <a:r>
              <a:rPr lang="en-US" altLang="zh-CN" sz="2000" b="0" i="0" dirty="0">
                <a:solidFill>
                  <a:srgbClr val="000000"/>
                </a:solidFill>
                <a:latin typeface="微软雅黑" pitchFamily="34" charset="0"/>
                <a:ea typeface="微软雅黑" pitchFamily="34" charset="-122"/>
                <a:cs typeface="微软雅黑" pitchFamily="34" charset="-120"/>
              </a:rPr>
              <a:t>，整合全球研究成果，为学者搭建起高效学术桥梁。</a:t>
            </a:r>
            <a:r>
              <a:rPr lang="en-US" altLang="zh-CN" sz="2000" b="0" i="0">
                <a:solidFill>
                  <a:srgbClr val="000000"/>
                </a:solidFill>
                <a:latin typeface="微软雅黑" pitchFamily="34" charset="0"/>
                <a:ea typeface="微软雅黑" pitchFamily="34" charset="-122"/>
                <a:cs typeface="微软雅黑" pitchFamily="34" charset="-120"/>
              </a:rPr>
              <a:t>这些举措反映出(</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5_1#66a0dc80d.bracket?pid=573d60e57&amp;color=0,0,0&amp;vpa=2&amp;vtp=1"/>
          <p:cNvSpPr/>
          <p:nvPr/>
        </p:nvSpPr>
        <p:spPr>
          <a:xfrm>
            <a:off x="10828401" y="1867350"/>
            <a:ext cx="357188"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5_BD.4_2#66a0dc80d.choices?pid=573d60e57&amp;color=0,0,0&amp;vtp=1&amp;bbb=1"/>
          <p:cNvSpPr/>
          <p:nvPr/>
        </p:nvSpPr>
        <p:spPr>
          <a:xfrm>
            <a:off x="722376" y="2334075"/>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.我国文化产业融入世界市场</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.文化遗产保护模式的创新</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C.敦煌文化价值的普世化倾向</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.新技术主导敦煌研究转向</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sp>
        <p:nvSpPr>
          <p:cNvPr id="2" name="QC_5_AS.6_1#66a0dc80d?vop=1&amp;pid=573d60e57&amp;color=0,0,0&amp;vtp=1&amp;bt=1&amp;bbb=1&amp;hb=1"/>
          <p:cNvSpPr/>
          <p:nvPr/>
        </p:nvSpPr>
        <p:spPr>
          <a:xfrm>
            <a:off x="722376" y="972000"/>
            <a:ext cx="10753344" cy="3612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本题考查现代技术在文化遗产保护中的应用。选择B：“云游莫高窟”运用</a:t>
            </a:r>
            <a:r>
              <a:rPr lang="en-US" altLang="zh-CN" sz="2000" b="0" i="0">
                <a:solidFill>
                  <a:srgbClr val="000000"/>
                </a:solidFill>
                <a:latin typeface="微软雅黑" pitchFamily="34" charset="0"/>
                <a:ea typeface="微软雅黑" pitchFamily="34" charset="-122"/>
                <a:cs typeface="微软雅黑" pitchFamily="34" charset="-120"/>
              </a:rPr>
              <a:t>VR技术让人近</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距离感受细节</a:t>
            </a:r>
            <a:r>
              <a:rPr lang="en-US" altLang="zh-CN" sz="2000" b="0" i="0" dirty="0">
                <a:solidFill>
                  <a:srgbClr val="000000"/>
                </a:solidFill>
                <a:latin typeface="微软雅黑" pitchFamily="34" charset="0"/>
                <a:ea typeface="微软雅黑" pitchFamily="34" charset="-122"/>
                <a:cs typeface="微软雅黑" pitchFamily="34" charset="-120"/>
              </a:rPr>
              <a:t>，“敦煌学研究文献库”依托大数据等整合全球研究成果</a:t>
            </a:r>
            <a:r>
              <a:rPr lang="en-US" altLang="zh-CN" sz="2000" b="0" i="0">
                <a:solidFill>
                  <a:srgbClr val="000000"/>
                </a:solidFill>
                <a:latin typeface="微软雅黑" pitchFamily="34" charset="0"/>
                <a:ea typeface="微软雅黑" pitchFamily="34" charset="-122"/>
                <a:cs typeface="微软雅黑" pitchFamily="34" charset="-120"/>
              </a:rPr>
              <a:t>，这体现了现代技术在敦</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煌这一文化遗产保护方式上的创新</a:t>
            </a:r>
            <a:r>
              <a:rPr lang="en-US" altLang="zh-CN" sz="2000" b="0" i="0" dirty="0">
                <a:solidFill>
                  <a:srgbClr val="000000"/>
                </a:solidFill>
                <a:latin typeface="微软雅黑" pitchFamily="34" charset="0"/>
                <a:ea typeface="微软雅黑" pitchFamily="34" charset="-122"/>
                <a:cs typeface="微软雅黑" pitchFamily="34" charset="-120"/>
              </a:rPr>
              <a:t>，通过不同技术手段满足人们参观体验与学术研究的需求</a:t>
            </a:r>
            <a:r>
              <a:rPr lang="en-US" altLang="zh-CN" sz="2000" b="0" i="0">
                <a:solidFill>
                  <a:srgbClr val="000000"/>
                </a:solidFill>
                <a:latin typeface="微软雅黑" pitchFamily="34" charset="0"/>
                <a:ea typeface="微软雅黑" pitchFamily="34" charset="-122"/>
                <a:cs typeface="微软雅黑" pitchFamily="34" charset="-120"/>
              </a:rPr>
              <a:t>。排</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除</a:t>
            </a:r>
            <a:r>
              <a:rPr lang="en-US" altLang="zh-CN" sz="2000" b="0" i="0" dirty="0">
                <a:solidFill>
                  <a:srgbClr val="000000"/>
                </a:solidFill>
                <a:latin typeface="微软雅黑" pitchFamily="34" charset="0"/>
                <a:ea typeface="微软雅黑" pitchFamily="34" charset="-122"/>
                <a:cs typeface="微软雅黑" pitchFamily="34" charset="-120"/>
              </a:rPr>
              <a:t>A：我国文化产业融入世界市场强调我国文化产品参与全球贸易</a:t>
            </a:r>
            <a:r>
              <a:rPr lang="en-US" altLang="zh-CN" sz="2000" b="0" i="0">
                <a:solidFill>
                  <a:srgbClr val="000000"/>
                </a:solidFill>
                <a:latin typeface="微软雅黑" pitchFamily="34" charset="0"/>
                <a:ea typeface="微软雅黑" pitchFamily="34" charset="-122"/>
                <a:cs typeface="微软雅黑" pitchFamily="34" charset="-120"/>
              </a:rPr>
              <a:t>，但材料中的举措聚焦文化遗</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产保护与学术研究</a:t>
            </a:r>
            <a:r>
              <a:rPr lang="en-US" altLang="zh-CN" sz="2000" b="0" i="0" dirty="0">
                <a:solidFill>
                  <a:srgbClr val="000000"/>
                </a:solidFill>
                <a:latin typeface="微软雅黑" pitchFamily="34" charset="0"/>
                <a:ea typeface="微软雅黑" pitchFamily="34" charset="-122"/>
                <a:cs typeface="微软雅黑" pitchFamily="34" charset="-120"/>
              </a:rPr>
              <a:t>，并非商业化或市场融入。排除C</a:t>
            </a:r>
            <a:r>
              <a:rPr lang="en-US" altLang="zh-CN" sz="2000" b="0" i="0">
                <a:solidFill>
                  <a:srgbClr val="000000"/>
                </a:solidFill>
                <a:latin typeface="微软雅黑" pitchFamily="34" charset="0"/>
                <a:ea typeface="微软雅黑" pitchFamily="34" charset="-122"/>
                <a:cs typeface="微软雅黑" pitchFamily="34" charset="-120"/>
              </a:rPr>
              <a:t>：敦煌文化价值的普世化倾向指其核心价值</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被普遍认可</a:t>
            </a:r>
            <a:r>
              <a:rPr lang="en-US" altLang="zh-CN" sz="2000" b="0" i="0" dirty="0">
                <a:solidFill>
                  <a:srgbClr val="000000"/>
                </a:solidFill>
                <a:latin typeface="微软雅黑" pitchFamily="34" charset="0"/>
                <a:ea typeface="微软雅黑" pitchFamily="34" charset="-122"/>
                <a:cs typeface="微软雅黑" pitchFamily="34" charset="-120"/>
              </a:rPr>
              <a:t>，但材料展示的是文化遗产保护模式的创新。排除D</a:t>
            </a:r>
            <a:r>
              <a:rPr lang="en-US" altLang="zh-CN" sz="2000" b="0" i="0">
                <a:solidFill>
                  <a:srgbClr val="000000"/>
                </a:solidFill>
                <a:latin typeface="微软雅黑" pitchFamily="34" charset="0"/>
                <a:ea typeface="微软雅黑" pitchFamily="34" charset="-122"/>
                <a:cs typeface="微软雅黑" pitchFamily="34" charset="-120"/>
              </a:rPr>
              <a:t>：新技术主导敦煌研究转向暗示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技术决定研究方向</a:t>
            </a:r>
            <a:r>
              <a:rPr lang="en-US" altLang="zh-CN" sz="2000" b="0" i="0" dirty="0">
                <a:solidFill>
                  <a:srgbClr val="000000"/>
                </a:solidFill>
                <a:latin typeface="微软雅黑" pitchFamily="34" charset="0"/>
                <a:ea typeface="微软雅黑" pitchFamily="34" charset="-122"/>
                <a:cs typeface="微软雅黑" pitchFamily="34" charset="-120"/>
              </a:rPr>
              <a:t>，但材料中VR和大数据只是辅助工具，用于保护与文献整合</a:t>
            </a:r>
            <a:r>
              <a:rPr lang="en-US" altLang="zh-CN" sz="2000" b="0" i="0">
                <a:solidFill>
                  <a:srgbClr val="000000"/>
                </a:solidFill>
                <a:latin typeface="微软雅黑" pitchFamily="34" charset="0"/>
                <a:ea typeface="微软雅黑" pitchFamily="34" charset="-122"/>
                <a:cs typeface="微软雅黑" pitchFamily="34" charset="-120"/>
              </a:rPr>
              <a:t>，敦煌研究核心仍</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为学术内容</a:t>
            </a:r>
            <a:r>
              <a:rPr lang="en-US" altLang="zh-CN" sz="2000" b="0" i="0" dirty="0">
                <a:solidFill>
                  <a:srgbClr val="000000"/>
                </a:solidFill>
                <a:latin typeface="微软雅黑" pitchFamily="34" charset="0"/>
                <a:ea typeface="微软雅黑" pitchFamily="34" charset="-122"/>
                <a:cs typeface="微软雅黑" pitchFamily="34" charset="-120"/>
              </a:rPr>
              <a:t>，技术未主导根本转向。</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sp>
        <p:nvSpPr>
          <p:cNvPr id="2" name="QC_5_BD.7_1#4da9da87c?pid=6532486ce&amp;color=0,0,0&amp;vtp=1&amp;bt=1&amp;bbb=1&amp;hb=1"/>
          <p:cNvSpPr/>
          <p:nvPr/>
        </p:nvSpPr>
        <p:spPr>
          <a:xfrm>
            <a:off x="722376" y="97200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a:t>
            </a:r>
            <a:r>
              <a:rPr lang="en-US" altLang="zh-CN" sz="2000" b="0" i="0" dirty="0">
                <a:solidFill>
                  <a:srgbClr val="000000"/>
                </a:solidFill>
                <a:latin typeface="仿宋" pitchFamily="34" charset="0"/>
                <a:ea typeface="仿宋" pitchFamily="34" charset="-122"/>
                <a:cs typeface="仿宋" pitchFamily="34" charset="-120"/>
              </a:rPr>
              <a:t>[辽宁锦州2025高二期中]</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法国于1887年通过了第一部历史建筑保护法</a:t>
            </a:r>
            <a:r>
              <a:rPr lang="en-US" altLang="zh-CN" sz="2000" b="0" i="0">
                <a:solidFill>
                  <a:srgbClr val="000000"/>
                </a:solidFill>
                <a:latin typeface="微软雅黑" pitchFamily="34" charset="0"/>
                <a:ea typeface="微软雅黑" pitchFamily="34" charset="-122"/>
                <a:cs typeface="微软雅黑" pitchFamily="34" charset="-120"/>
              </a:rPr>
              <a:t>，首次规定保护文物建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筑是公共事业</a:t>
            </a:r>
            <a:r>
              <a:rPr lang="en-US" altLang="zh-CN" sz="2000" b="0" i="0" dirty="0">
                <a:solidFill>
                  <a:srgbClr val="000000"/>
                </a:solidFill>
                <a:latin typeface="微软雅黑" pitchFamily="34" charset="0"/>
                <a:ea typeface="微软雅黑" pitchFamily="34" charset="-122"/>
                <a:cs typeface="微软雅黑" pitchFamily="34" charset="-120"/>
              </a:rPr>
              <a:t>。1900年，英国对《古迹保护法》进行修订，从古迹遗址扩大到宅邸、农舍</a:t>
            </a:r>
            <a:r>
              <a:rPr lang="en-US" altLang="zh-CN" sz="2000" b="0" i="0">
                <a:solidFill>
                  <a:srgbClr val="000000"/>
                </a:solidFill>
                <a:latin typeface="微软雅黑" pitchFamily="34" charset="0"/>
                <a:ea typeface="微软雅黑" pitchFamily="34" charset="-122"/>
                <a:cs typeface="微软雅黑" pitchFamily="34" charset="-120"/>
              </a:rPr>
              <a:t>、桥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梁等有历史意义的建筑物</a:t>
            </a:r>
            <a:r>
              <a:rPr lang="en-US" altLang="zh-CN" sz="2000" b="0" i="0" dirty="0">
                <a:solidFill>
                  <a:srgbClr val="000000"/>
                </a:solidFill>
                <a:latin typeface="微软雅黑" pitchFamily="34" charset="0"/>
                <a:ea typeface="微软雅黑" pitchFamily="34" charset="-122"/>
                <a:cs typeface="微软雅黑" pitchFamily="34" charset="-120"/>
              </a:rPr>
              <a:t>。1972年，《世界遗产公约》规定</a:t>
            </a:r>
            <a:r>
              <a:rPr lang="en-US" altLang="zh-CN" sz="2000" b="0" i="0">
                <a:solidFill>
                  <a:srgbClr val="000000"/>
                </a:solidFill>
                <a:latin typeface="微软雅黑" pitchFamily="34" charset="0"/>
                <a:ea typeface="微软雅黑" pitchFamily="34" charset="-122"/>
                <a:cs typeface="微软雅黑" pitchFamily="34" charset="-120"/>
              </a:rPr>
              <a:t>：“凡公约缔约国均可要求对该国</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领土内组成具有突出的普遍价值的文化或自然遗产之财产给予国际援助</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据此可知(</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8_1#4da9da87c.bracket?pid=6532486ce&amp;color=0,0,0&amp;vpa=3&amp;vtp=1"/>
          <p:cNvSpPr/>
          <p:nvPr/>
        </p:nvSpPr>
        <p:spPr>
          <a:xfrm>
            <a:off x="10320401" y="2324550"/>
            <a:ext cx="35560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5_BD.7_2#4da9da87c.choices?pid=6532486ce&amp;color=0,0,0&amp;vtp=1&amp;bbb=1"/>
          <p:cNvSpPr/>
          <p:nvPr/>
        </p:nvSpPr>
        <p:spPr>
          <a:xfrm>
            <a:off x="722376" y="2791274"/>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.西方国家在文化遗产保护中起主导作用</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.世界各国普遍意识到文化遗产的价值</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C.政府在文化遗产保护中占据重要的地位</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.以国际援助为主的遗产保护体系确立</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sp>
        <p:nvSpPr>
          <p:cNvPr id="2" name="QC_5_AS.9_1#4da9da87c?vop=1&amp;pid=6532486ce&amp;color=0,0,0&amp;vtp=1&amp;bt=1&amp;bbb=1&amp;hb=1"/>
          <p:cNvSpPr/>
          <p:nvPr/>
        </p:nvSpPr>
        <p:spPr>
          <a:xfrm>
            <a:off x="722376" y="972000"/>
            <a:ext cx="10753344" cy="31549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本题考查世界遗产保护。选择C：由材料可知，</a:t>
            </a:r>
            <a:r>
              <a:rPr lang="en-US" altLang="zh-CN" sz="2000" b="0" i="0">
                <a:solidFill>
                  <a:srgbClr val="000000"/>
                </a:solidFill>
                <a:latin typeface="微软雅黑" pitchFamily="34" charset="0"/>
                <a:ea typeface="微软雅黑" pitchFamily="34" charset="-122"/>
                <a:cs typeface="微软雅黑" pitchFamily="34" charset="-120"/>
              </a:rPr>
              <a:t>法国和英国通过法律来保护文化遗产，</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世界遗产公约》规定了缔约国在文化或自然遗产保护上的援助机制</a:t>
            </a:r>
            <a:r>
              <a:rPr lang="en-US" altLang="zh-CN" sz="2000" b="0" i="0">
                <a:solidFill>
                  <a:srgbClr val="000000"/>
                </a:solidFill>
                <a:latin typeface="微软雅黑" pitchFamily="34" charset="0"/>
                <a:ea typeface="微软雅黑" pitchFamily="34" charset="-122"/>
                <a:cs typeface="微软雅黑" pitchFamily="34" charset="-120"/>
              </a:rPr>
              <a:t>，据此可得政府在文化遗产</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保护中占有重要地位</a:t>
            </a:r>
            <a:r>
              <a:rPr lang="en-US" altLang="zh-CN" sz="2000" b="0" i="0" dirty="0">
                <a:solidFill>
                  <a:srgbClr val="000000"/>
                </a:solidFill>
                <a:latin typeface="微软雅黑" pitchFamily="34" charset="0"/>
                <a:ea typeface="微软雅黑" pitchFamily="34" charset="-122"/>
                <a:cs typeface="微软雅黑" pitchFamily="34" charset="-120"/>
              </a:rPr>
              <a:t>。排除A</a:t>
            </a:r>
            <a:r>
              <a:rPr lang="en-US" altLang="zh-CN" sz="2000" b="0" i="0">
                <a:solidFill>
                  <a:srgbClr val="000000"/>
                </a:solidFill>
                <a:latin typeface="微软雅黑" pitchFamily="34" charset="0"/>
                <a:ea typeface="微软雅黑" pitchFamily="34" charset="-122"/>
                <a:cs typeface="微软雅黑" pitchFamily="34" charset="-120"/>
              </a:rPr>
              <a:t>：题干并未将西方国家与其他地区国家的文化遗产保护工作进行比</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较</a:t>
            </a:r>
            <a:r>
              <a:rPr lang="en-US" altLang="zh-CN" sz="2000" b="0" i="0" dirty="0">
                <a:solidFill>
                  <a:srgbClr val="000000"/>
                </a:solidFill>
                <a:latin typeface="微软雅黑" pitchFamily="34" charset="0"/>
                <a:ea typeface="微软雅黑" pitchFamily="34" charset="-122"/>
                <a:cs typeface="微软雅黑" pitchFamily="34" charset="-120"/>
              </a:rPr>
              <a:t>,不能据此得出西方国家在文化遗产保护中起主导作用。排除B</a:t>
            </a:r>
            <a:r>
              <a:rPr lang="en-US" altLang="zh-CN" sz="2000" b="0" i="0">
                <a:solidFill>
                  <a:srgbClr val="000000"/>
                </a:solidFill>
                <a:latin typeface="微软雅黑" pitchFamily="34" charset="0"/>
                <a:ea typeface="微软雅黑" pitchFamily="34" charset="-122"/>
                <a:cs typeface="微软雅黑" pitchFamily="34" charset="-120"/>
              </a:rPr>
              <a:t>：题干主要提到了法国和英国政</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府保护文化遗产的举措</a:t>
            </a:r>
            <a:r>
              <a:rPr lang="en-US" altLang="zh-CN" sz="2000" b="0" i="0" dirty="0">
                <a:solidFill>
                  <a:srgbClr val="000000"/>
                </a:solidFill>
                <a:latin typeface="微软雅黑" pitchFamily="34" charset="0"/>
                <a:ea typeface="微软雅黑" pitchFamily="34" charset="-122"/>
                <a:cs typeface="微软雅黑" pitchFamily="34" charset="-120"/>
              </a:rPr>
              <a:t>,不能据此得出世界各国普遍意识到文化遗产的价值的结论。排除D</a:t>
            </a:r>
            <a:r>
              <a:rPr lang="en-US" altLang="zh-CN" sz="2000" b="0" i="0">
                <a:solidFill>
                  <a:srgbClr val="000000"/>
                </a:solidFill>
                <a:latin typeface="微软雅黑" pitchFamily="34" charset="0"/>
                <a:ea typeface="微软雅黑" pitchFamily="34" charset="-122"/>
                <a:cs typeface="微软雅黑" pitchFamily="34" charset="-120"/>
              </a:rPr>
              <a:t>：材料</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中国际援助只在</a:t>
            </a:r>
            <a:r>
              <a:rPr lang="en-US" altLang="zh-CN" sz="2000" b="0" i="0" dirty="0">
                <a:solidFill>
                  <a:srgbClr val="000000"/>
                </a:solidFill>
                <a:latin typeface="微软雅黑" pitchFamily="34" charset="0"/>
                <a:ea typeface="微软雅黑" pitchFamily="34" charset="-122"/>
                <a:cs typeface="微软雅黑" pitchFamily="34" charset="-120"/>
              </a:rPr>
              <a:t>《世界遗产公约》中有规定,且题干并未将国际援助与其他手段进行比较</a:t>
            </a:r>
            <a:r>
              <a:rPr lang="en-US" altLang="zh-CN" sz="2000" b="0" i="0">
                <a:solidFill>
                  <a:srgbClr val="000000"/>
                </a:solidFill>
                <a:latin typeface="微软雅黑" pitchFamily="34" charset="0"/>
                <a:ea typeface="微软雅黑" pitchFamily="34" charset="-122"/>
                <a:cs typeface="微软雅黑" pitchFamily="34" charset="-120"/>
              </a:rPr>
              <a:t>,无法得</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出以国际援助为主的遗产保护体系确立的结论</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p:sp>
        <p:nvSpPr>
          <p:cNvPr id="2" name="QC_5_BD.10_1#d875c2b6f?pid=6532486ce&amp;color=0,0,0&amp;vtp=1&amp;bt=1&amp;bbb=1&amp;hb=1"/>
          <p:cNvSpPr/>
          <p:nvPr/>
        </p:nvSpPr>
        <p:spPr>
          <a:xfrm>
            <a:off x="722376" y="97200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a:t>
            </a:r>
            <a:r>
              <a:rPr lang="en-US" altLang="zh-CN" sz="2000" b="0" i="0" dirty="0">
                <a:solidFill>
                  <a:srgbClr val="000000"/>
                </a:solidFill>
                <a:latin typeface="仿宋" pitchFamily="34" charset="0"/>
                <a:ea typeface="仿宋" pitchFamily="34" charset="-122"/>
                <a:cs typeface="仿宋" pitchFamily="34" charset="-120"/>
              </a:rPr>
              <a:t>[云南临沧2025高二期末]</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改革开放以来，我国不仅加入</a:t>
            </a:r>
            <a:r>
              <a:rPr lang="en-US" altLang="zh-CN" sz="2000" b="0" i="0">
                <a:solidFill>
                  <a:srgbClr val="000000"/>
                </a:solidFill>
                <a:latin typeface="微软雅黑" pitchFamily="34" charset="0"/>
                <a:ea typeface="微软雅黑" pitchFamily="34" charset="-122"/>
                <a:cs typeface="微软雅黑" pitchFamily="34" charset="-120"/>
              </a:rPr>
              <a:t>《关于禁止和防止非法进出口文化财产</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和非法转让其所有权的方法的公约</a:t>
            </a:r>
            <a:r>
              <a:rPr lang="en-US" altLang="zh-CN" sz="2000" b="0" i="0" dirty="0">
                <a:solidFill>
                  <a:srgbClr val="000000"/>
                </a:solidFill>
                <a:latin typeface="微软雅黑" pitchFamily="34" charset="0"/>
                <a:ea typeface="微软雅黑" pitchFamily="34" charset="-122"/>
                <a:cs typeface="微软雅黑" pitchFamily="34" charset="-120"/>
              </a:rPr>
              <a:t>》《保护世界文化和自然遗产公约》和</a:t>
            </a:r>
            <a:r>
              <a:rPr lang="en-US" altLang="zh-CN" sz="2000" b="0" i="0">
                <a:solidFill>
                  <a:srgbClr val="000000"/>
                </a:solidFill>
                <a:latin typeface="微软雅黑" pitchFamily="34" charset="0"/>
                <a:ea typeface="微软雅黑" pitchFamily="34" charset="-122"/>
                <a:cs typeface="微软雅黑" pitchFamily="34" charset="-120"/>
              </a:rPr>
              <a:t>《国际统一私法协会关</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于被盗或者非法出口文物的公约</a:t>
            </a:r>
            <a:r>
              <a:rPr lang="en-US" altLang="zh-CN" sz="2000" b="0" i="0" dirty="0">
                <a:solidFill>
                  <a:srgbClr val="000000"/>
                </a:solidFill>
                <a:latin typeface="微软雅黑" pitchFamily="34" charset="0"/>
                <a:ea typeface="微软雅黑" pitchFamily="34" charset="-122"/>
                <a:cs typeface="微软雅黑" pitchFamily="34" charset="-120"/>
              </a:rPr>
              <a:t>》等国际公约</a:t>
            </a:r>
            <a:r>
              <a:rPr lang="en-US" altLang="zh-CN" sz="2000" b="0" i="0">
                <a:solidFill>
                  <a:srgbClr val="000000"/>
                </a:solidFill>
                <a:latin typeface="微软雅黑" pitchFamily="34" charset="0"/>
                <a:ea typeface="微软雅黑" pitchFamily="34" charset="-122"/>
                <a:cs typeface="微软雅黑" pitchFamily="34" charset="-120"/>
              </a:rPr>
              <a:t>，还与其他国家共同发起成立了亚洲文化遗产保护</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联盟</a:t>
            </a:r>
            <a:r>
              <a:rPr lang="en-US" altLang="zh-CN" sz="2000" b="0" i="0" dirty="0">
                <a:solidFill>
                  <a:srgbClr val="000000"/>
                </a:solidFill>
                <a:latin typeface="微软雅黑" pitchFamily="34" charset="0"/>
                <a:ea typeface="微软雅黑" pitchFamily="34" charset="-122"/>
                <a:cs typeface="微软雅黑" pitchFamily="34" charset="-120"/>
              </a:rPr>
              <a:t>，并将其转变为政府间国际组织。</a:t>
            </a:r>
            <a:r>
              <a:rPr lang="en-US" altLang="zh-CN" sz="2000" b="0" i="0">
                <a:solidFill>
                  <a:srgbClr val="000000"/>
                </a:solidFill>
                <a:latin typeface="微软雅黑" pitchFamily="34" charset="0"/>
                <a:ea typeface="微软雅黑" pitchFamily="34" charset="-122"/>
                <a:cs typeface="微软雅黑" pitchFamily="34" charset="-120"/>
              </a:rPr>
              <a:t>我国此举(</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1_1#d875c2b6f.bracket?pid=6532486ce&amp;color=0,0,0&amp;vpa=4&amp;vtp=1"/>
          <p:cNvSpPr/>
          <p:nvPr/>
        </p:nvSpPr>
        <p:spPr>
          <a:xfrm>
            <a:off x="6256401" y="2324550"/>
            <a:ext cx="35560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5_BD.10_2#d875c2b6f.choices?pid=6532486ce&amp;color=0,0,0&amp;vtp=1&amp;bbb=1"/>
          <p:cNvSpPr/>
          <p:nvPr/>
        </p:nvSpPr>
        <p:spPr>
          <a:xfrm>
            <a:off x="722376" y="2791274"/>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.引领世界文化发展方向</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.借助文物保护推动对外贸易</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C.彰显文化保护大国担当</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.着力提升国家的文化软实力</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TotalTime>
  <Words>1445</Words>
  <Application>Microsoft Office PowerPoint</Application>
  <PresentationFormat>宽屏</PresentationFormat>
  <Paragraphs>229</Paragraphs>
  <Slides>27</Slides>
  <Notes>25</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27</vt:i4>
      </vt:variant>
    </vt:vector>
  </HeadingPairs>
  <TitlesOfParts>
    <vt:vector size="35" baseType="lpstr">
      <vt:lpstr>等线 (正文)</vt:lpstr>
      <vt:lpstr>仿宋</vt:lpstr>
      <vt:lpstr>汉仪舒圆黑简体</vt:lpstr>
      <vt:lpstr>SimHei</vt:lpstr>
      <vt:lpstr>SimSun</vt:lpstr>
      <vt:lpstr>微软雅黑</vt:lpstr>
      <vt:lpstr>Arial</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Administrator</cp:lastModifiedBy>
  <cp:revision>2</cp:revision>
  <dcterms:created xsi:type="dcterms:W3CDTF">2025-10-16T07:41:28Z</dcterms:created>
  <dcterms:modified xsi:type="dcterms:W3CDTF">2025-10-16T07:42:33Z</dcterms:modified>
  <cp:category/>
  <cp:contentStatus/>
</cp:coreProperties>
</file>